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31"/>
  </p:notesMasterIdLst>
  <p:handoutMasterIdLst>
    <p:handoutMasterId r:id="rId32"/>
  </p:handoutMasterIdLst>
  <p:sldIdLst>
    <p:sldId id="332" r:id="rId5"/>
    <p:sldId id="333" r:id="rId6"/>
    <p:sldId id="356" r:id="rId7"/>
    <p:sldId id="357" r:id="rId8"/>
    <p:sldId id="358" r:id="rId9"/>
    <p:sldId id="359" r:id="rId10"/>
    <p:sldId id="338" r:id="rId11"/>
    <p:sldId id="339" r:id="rId12"/>
    <p:sldId id="363" r:id="rId13"/>
    <p:sldId id="364" r:id="rId14"/>
    <p:sldId id="365" r:id="rId15"/>
    <p:sldId id="366" r:id="rId16"/>
    <p:sldId id="355" r:id="rId17"/>
    <p:sldId id="347" r:id="rId18"/>
    <p:sldId id="348" r:id="rId19"/>
    <p:sldId id="349" r:id="rId20"/>
    <p:sldId id="350" r:id="rId21"/>
    <p:sldId id="351" r:id="rId22"/>
    <p:sldId id="352" r:id="rId23"/>
    <p:sldId id="353" r:id="rId24"/>
    <p:sldId id="354" r:id="rId25"/>
    <p:sldId id="341" r:id="rId26"/>
    <p:sldId id="360" r:id="rId27"/>
    <p:sldId id="361" r:id="rId28"/>
    <p:sldId id="362"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7846"/>
    <a:srgbClr val="39893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78" d="100"/>
          <a:sy n="78" d="100"/>
        </p:scale>
        <p:origin x="878" y="7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FEC2-68EF-4F7D-B4E3-A42691D05C8D}"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US"/>
        </a:p>
      </dgm:t>
    </dgm:pt>
    <dgm:pt modelId="{0D19CC7C-53F9-440A-8222-6BD97BD6BB05}">
      <dgm:prSet phldrT="[Text]" custT="1"/>
      <dgm:spPr>
        <a:solidFill>
          <a:srgbClr val="657846"/>
        </a:solidFill>
      </dgm:spPr>
      <dgm:t>
        <a:bodyPr/>
        <a:lstStyle/>
        <a:p>
          <a:r>
            <a:rPr lang="en-US" sz="1100" dirty="0"/>
            <a:t>Descriptors: Team Leader, Java lover, Organizer, Worry-er</a:t>
          </a:r>
          <a:br>
            <a:rPr lang="en-US" sz="1100" dirty="0"/>
          </a:br>
          <a:r>
            <a:rPr lang="en-US" sz="1100" dirty="0"/>
            <a:t>Location: South Mississippi</a:t>
          </a:r>
          <a:br>
            <a:rPr lang="en-US" sz="1100" dirty="0"/>
          </a:br>
          <a:r>
            <a:rPr lang="en-US" sz="1100" dirty="0"/>
            <a:t>Field Preference: Back-end logic, possibly DB or full startup </a:t>
          </a:r>
        </a:p>
      </dgm:t>
    </dgm:pt>
    <dgm:pt modelId="{455BC23D-A579-4EFE-9221-68F14F846941}" type="parTrans" cxnId="{8F3BDCA4-32C7-4378-9D70-A2185664A169}">
      <dgm:prSet/>
      <dgm:spPr/>
      <dgm:t>
        <a:bodyPr/>
        <a:lstStyle/>
        <a:p>
          <a:endParaRPr lang="en-US"/>
        </a:p>
      </dgm:t>
    </dgm:pt>
    <dgm:pt modelId="{C2B51791-10C6-4E4D-A828-ADAE0E3F76E0}" type="sibTrans" cxnId="{8F3BDCA4-32C7-4378-9D70-A2185664A169}">
      <dgm:prSet/>
      <dgm:spPr/>
      <dgm:t>
        <a:bodyPr/>
        <a:lstStyle/>
        <a:p>
          <a:endParaRPr lang="en-US"/>
        </a:p>
      </dgm:t>
    </dgm:pt>
    <dgm:pt modelId="{4F2F3861-063F-4F22-B6C6-74133E153363}">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Jaci</a:t>
          </a:r>
        </a:p>
      </dgm:t>
    </dgm:pt>
    <dgm:pt modelId="{6AD2D3FF-2E2F-46ED-BE63-A8CB5FF782B9}" type="parTrans" cxnId="{188E172F-BF4E-4A01-8A18-01AA298B7484}">
      <dgm:prSet/>
      <dgm:spPr/>
      <dgm:t>
        <a:bodyPr/>
        <a:lstStyle/>
        <a:p>
          <a:endParaRPr lang="en-US"/>
        </a:p>
      </dgm:t>
    </dgm:pt>
    <dgm:pt modelId="{733C2A00-9E50-4804-8992-5E9F6C4FEDD0}" type="sibTrans" cxnId="{188E172F-BF4E-4A01-8A18-01AA298B7484}">
      <dgm:prSet/>
      <dgm:spPr/>
      <dgm:t>
        <a:bodyPr/>
        <a:lstStyle/>
        <a:p>
          <a:endParaRPr lang="en-US"/>
        </a:p>
      </dgm:t>
    </dgm:pt>
    <dgm:pt modelId="{CE2EA361-1685-4D75-8474-72B430FA3F70}">
      <dgm:prSet phldrT="[Text]" custT="1"/>
      <dgm:spPr>
        <a:solidFill>
          <a:srgbClr val="657846"/>
        </a:solidFill>
      </dgm:spPr>
      <dgm:t>
        <a:bodyPr/>
        <a:lstStyle/>
        <a:p>
          <a:r>
            <a:rPr lang="en-US" sz="1100" dirty="0"/>
            <a:t>Descriptors: Loves web development, overly analytical, avid movie buff</a:t>
          </a:r>
          <a:br>
            <a:rPr lang="en-US" sz="1100" dirty="0"/>
          </a:br>
          <a:r>
            <a:rPr lang="en-US" sz="1100" dirty="0"/>
            <a:t>Location: North Carolina</a:t>
          </a:r>
          <a:br>
            <a:rPr lang="en-US" sz="1100" dirty="0"/>
          </a:br>
          <a:r>
            <a:rPr lang="en-US" sz="1100" dirty="0"/>
            <a:t>Field Preference: Front-end development and Cybersecurity </a:t>
          </a:r>
        </a:p>
      </dgm:t>
    </dgm:pt>
    <dgm:pt modelId="{4CECA067-AD08-4275-BD97-55B9875996C7}" type="parTrans" cxnId="{61EE1A87-FF10-4749-8846-F5D95516BC14}">
      <dgm:prSet/>
      <dgm:spPr/>
      <dgm:t>
        <a:bodyPr/>
        <a:lstStyle/>
        <a:p>
          <a:endParaRPr lang="en-US"/>
        </a:p>
      </dgm:t>
    </dgm:pt>
    <dgm:pt modelId="{37E646CE-8786-4046-A41F-2F85053ED559}" type="sibTrans" cxnId="{61EE1A87-FF10-4749-8846-F5D95516BC14}">
      <dgm:prSet/>
      <dgm:spPr/>
      <dgm:t>
        <a:bodyPr/>
        <a:lstStyle/>
        <a:p>
          <a:endParaRPr lang="en-US"/>
        </a:p>
      </dgm:t>
    </dgm:pt>
    <dgm:pt modelId="{C69FCFAE-72E0-41B0-9548-02D572FEC68D}">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Jon</a:t>
          </a:r>
        </a:p>
      </dgm:t>
    </dgm:pt>
    <dgm:pt modelId="{7062E60F-1AA0-4702-B23F-26CB988B05BA}" type="parTrans" cxnId="{7AF5A3D5-67BA-4670-829C-BC0AE0DC9ED8}">
      <dgm:prSet/>
      <dgm:spPr/>
      <dgm:t>
        <a:bodyPr/>
        <a:lstStyle/>
        <a:p>
          <a:endParaRPr lang="en-US"/>
        </a:p>
      </dgm:t>
    </dgm:pt>
    <dgm:pt modelId="{33AC2D26-76D8-4E46-8C36-F64E7DFF8610}" type="sibTrans" cxnId="{7AF5A3D5-67BA-4670-829C-BC0AE0DC9ED8}">
      <dgm:prSet/>
      <dgm:spPr/>
      <dgm:t>
        <a:bodyPr/>
        <a:lstStyle/>
        <a:p>
          <a:endParaRPr lang="en-US"/>
        </a:p>
      </dgm:t>
    </dgm:pt>
    <dgm:pt modelId="{1163D3A9-2825-4D97-A830-13A103A1717E}">
      <dgm:prSet phldrT="[Text]"/>
      <dgm:spPr>
        <a:solidFill>
          <a:srgbClr val="657846"/>
        </a:solidFill>
      </dgm:spPr>
      <dgm:t>
        <a:bodyPr/>
        <a:lstStyle/>
        <a:p>
          <a:r>
            <a:rPr lang="en-US" b="0" i="0" dirty="0"/>
            <a:t>Descriptor: Lover of Python, Web Design, and Crafts. </a:t>
          </a:r>
          <a:br>
            <a:rPr lang="en-US" b="0" i="0" dirty="0"/>
          </a:br>
          <a:r>
            <a:rPr lang="en-US" b="0" i="0" dirty="0"/>
            <a:t>Location: South Carolina </a:t>
          </a:r>
          <a:br>
            <a:rPr lang="en-US" b="0" i="0" dirty="0"/>
          </a:br>
          <a:r>
            <a:rPr lang="en-US" b="0" i="0" dirty="0"/>
            <a:t>Field Preference: Front-End Development and Python</a:t>
          </a:r>
          <a:endParaRPr lang="en-US" dirty="0"/>
        </a:p>
      </dgm:t>
    </dgm:pt>
    <dgm:pt modelId="{850937BC-EA7E-439B-882A-945E30944353}" type="parTrans" cxnId="{4034113A-7C17-4365-ACCF-6772E4D848A5}">
      <dgm:prSet/>
      <dgm:spPr/>
      <dgm:t>
        <a:bodyPr/>
        <a:lstStyle/>
        <a:p>
          <a:endParaRPr lang="en-US"/>
        </a:p>
      </dgm:t>
    </dgm:pt>
    <dgm:pt modelId="{5632FA9A-CD0B-45D5-9321-F92FE174DA9B}" type="sibTrans" cxnId="{4034113A-7C17-4365-ACCF-6772E4D848A5}">
      <dgm:prSet/>
      <dgm:spPr/>
      <dgm:t>
        <a:bodyPr/>
        <a:lstStyle/>
        <a:p>
          <a:endParaRPr lang="en-US"/>
        </a:p>
      </dgm:t>
    </dgm:pt>
    <dgm:pt modelId="{B157DA30-4B6B-47BB-8005-CEA702C4BD7E}">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err="1"/>
            <a:t>Nilam</a:t>
          </a:r>
          <a:endParaRPr lang="en-US" sz="2000" dirty="0"/>
        </a:p>
      </dgm:t>
    </dgm:pt>
    <dgm:pt modelId="{401B7E12-097D-4EDB-A31D-3EBC8DB3275E}" type="parTrans" cxnId="{05DA3048-1B33-4354-A670-070377532A85}">
      <dgm:prSet/>
      <dgm:spPr/>
      <dgm:t>
        <a:bodyPr/>
        <a:lstStyle/>
        <a:p>
          <a:endParaRPr lang="en-US"/>
        </a:p>
      </dgm:t>
    </dgm:pt>
    <dgm:pt modelId="{D6081302-3636-4E8C-8555-E8DA4A6339EB}" type="sibTrans" cxnId="{05DA3048-1B33-4354-A670-070377532A85}">
      <dgm:prSet/>
      <dgm:spPr/>
      <dgm:t>
        <a:bodyPr/>
        <a:lstStyle/>
        <a:p>
          <a:endParaRPr lang="en-US"/>
        </a:p>
      </dgm:t>
    </dgm:pt>
    <dgm:pt modelId="{435D4C13-DD11-4637-A7C1-722084109F0D}">
      <dgm:prSet phldrT="[Text]"/>
      <dgm:spPr>
        <a:solidFill>
          <a:srgbClr val="657846"/>
        </a:solidFill>
      </dgm:spPr>
      <dgm:t>
        <a:bodyPr/>
        <a:lstStyle/>
        <a:p>
          <a:r>
            <a:rPr lang="en-US" b="0" i="0" dirty="0"/>
            <a:t>Descriptors: Problem Solver, Collaborative, Continuous Learner Location: Colorado Field Preference: Front-end development, Python </a:t>
          </a:r>
          <a:r>
            <a:rPr lang="en-US" dirty="0"/>
            <a:t> </a:t>
          </a:r>
        </a:p>
      </dgm:t>
    </dgm:pt>
    <dgm:pt modelId="{2B89E15B-BFE9-4F30-BE9B-1B50A08D738E}" type="parTrans" cxnId="{EB805A22-64A0-49FD-B75B-72170E18EEAE}">
      <dgm:prSet/>
      <dgm:spPr/>
      <dgm:t>
        <a:bodyPr/>
        <a:lstStyle/>
        <a:p>
          <a:endParaRPr lang="en-US"/>
        </a:p>
      </dgm:t>
    </dgm:pt>
    <dgm:pt modelId="{AF2578DB-8527-4177-8251-B6D906BDB91E}" type="sibTrans" cxnId="{EB805A22-64A0-49FD-B75B-72170E18EEAE}">
      <dgm:prSet/>
      <dgm:spPr/>
      <dgm:t>
        <a:bodyPr/>
        <a:lstStyle/>
        <a:p>
          <a:endParaRPr lang="en-US"/>
        </a:p>
      </dgm:t>
    </dgm:pt>
    <dgm:pt modelId="{9877B41F-720E-4F77-8AE1-F2B2DC9B5431}">
      <dgm:prSet phldrT="[Text]" custT="1">
        <dgm:style>
          <a:lnRef idx="1">
            <a:schemeClr val="accent2"/>
          </a:lnRef>
          <a:fillRef idx="2">
            <a:schemeClr val="accent2"/>
          </a:fillRef>
          <a:effectRef idx="1">
            <a:schemeClr val="accent2"/>
          </a:effectRef>
          <a:fontRef idx="minor">
            <a:schemeClr val="dk1"/>
          </a:fontRef>
        </dgm:style>
      </dgm:prSet>
      <dgm:spPr/>
      <dgm:t>
        <a:bodyPr/>
        <a:lstStyle/>
        <a:p>
          <a:pPr algn="ctr">
            <a:lnSpc>
              <a:spcPct val="200000"/>
            </a:lnSpc>
            <a:buNone/>
          </a:pPr>
          <a:r>
            <a:rPr lang="en-US" sz="2000" dirty="0"/>
            <a:t>Austin	</a:t>
          </a:r>
        </a:p>
      </dgm:t>
    </dgm:pt>
    <dgm:pt modelId="{09CCB96C-D54C-42C8-A506-C9B1947E5B7D}" type="parTrans" cxnId="{9316C435-99AE-4D6B-8E62-BE826B7C51E0}">
      <dgm:prSet/>
      <dgm:spPr/>
      <dgm:t>
        <a:bodyPr/>
        <a:lstStyle/>
        <a:p>
          <a:endParaRPr lang="en-US"/>
        </a:p>
      </dgm:t>
    </dgm:pt>
    <dgm:pt modelId="{243BBE5E-7E65-40BE-8890-63A68909038F}" type="sibTrans" cxnId="{9316C435-99AE-4D6B-8E62-BE826B7C51E0}">
      <dgm:prSet/>
      <dgm:spPr/>
      <dgm:t>
        <a:bodyPr/>
        <a:lstStyle/>
        <a:p>
          <a:endParaRPr lang="en-US"/>
        </a:p>
      </dgm:t>
    </dgm:pt>
    <dgm:pt modelId="{EAC666B5-C69A-4691-B826-167FF61B5785}" type="pres">
      <dgm:prSet presAssocID="{AB7EFEC2-68EF-4F7D-B4E3-A42691D05C8D}" presName="cycleMatrixDiagram" presStyleCnt="0">
        <dgm:presLayoutVars>
          <dgm:chMax val="1"/>
          <dgm:dir/>
          <dgm:animLvl val="lvl"/>
          <dgm:resizeHandles val="exact"/>
        </dgm:presLayoutVars>
      </dgm:prSet>
      <dgm:spPr/>
    </dgm:pt>
    <dgm:pt modelId="{B5CF5985-B89A-4AFB-B752-C3AD1111F89F}" type="pres">
      <dgm:prSet presAssocID="{AB7EFEC2-68EF-4F7D-B4E3-A42691D05C8D}" presName="children" presStyleCnt="0"/>
      <dgm:spPr/>
    </dgm:pt>
    <dgm:pt modelId="{ED2923B9-116F-42D9-9454-138AF67DA76F}" type="pres">
      <dgm:prSet presAssocID="{AB7EFEC2-68EF-4F7D-B4E3-A42691D05C8D}" presName="child1group" presStyleCnt="0"/>
      <dgm:spPr/>
    </dgm:pt>
    <dgm:pt modelId="{67ACA3C9-E82B-44C6-BB93-8D0C8A997412}" type="pres">
      <dgm:prSet presAssocID="{AB7EFEC2-68EF-4F7D-B4E3-A42691D05C8D}" presName="child1" presStyleLbl="bgAcc1" presStyleIdx="0" presStyleCnt="4" custScaleX="75132" custScaleY="75132" custLinFactNeighborX="-10"/>
      <dgm:spPr/>
    </dgm:pt>
    <dgm:pt modelId="{091DF27C-A571-4D5A-932E-0E17225281A4}" type="pres">
      <dgm:prSet presAssocID="{AB7EFEC2-68EF-4F7D-B4E3-A42691D05C8D}" presName="child1Text" presStyleLbl="bgAcc1" presStyleIdx="0" presStyleCnt="4">
        <dgm:presLayoutVars>
          <dgm:bulletEnabled val="1"/>
        </dgm:presLayoutVars>
      </dgm:prSet>
      <dgm:spPr/>
    </dgm:pt>
    <dgm:pt modelId="{856D496F-41D9-4A6A-9E50-FD955FD62482}" type="pres">
      <dgm:prSet presAssocID="{AB7EFEC2-68EF-4F7D-B4E3-A42691D05C8D}" presName="child2group" presStyleCnt="0"/>
      <dgm:spPr/>
    </dgm:pt>
    <dgm:pt modelId="{04CDA123-E403-4B88-B9B3-D2737FE12DAF}" type="pres">
      <dgm:prSet presAssocID="{AB7EFEC2-68EF-4F7D-B4E3-A42691D05C8D}" presName="child2" presStyleLbl="bgAcc1" presStyleIdx="1" presStyleCnt="4" custScaleX="75132" custScaleY="75132"/>
      <dgm:spPr/>
    </dgm:pt>
    <dgm:pt modelId="{0CBA5EAD-8E21-4D17-809C-F4AD08C98FC3}" type="pres">
      <dgm:prSet presAssocID="{AB7EFEC2-68EF-4F7D-B4E3-A42691D05C8D}" presName="child2Text" presStyleLbl="bgAcc1" presStyleIdx="1" presStyleCnt="4">
        <dgm:presLayoutVars>
          <dgm:bulletEnabled val="1"/>
        </dgm:presLayoutVars>
      </dgm:prSet>
      <dgm:spPr/>
    </dgm:pt>
    <dgm:pt modelId="{114591C5-89A9-40BE-9AF5-0A26FF59BB71}" type="pres">
      <dgm:prSet presAssocID="{AB7EFEC2-68EF-4F7D-B4E3-A42691D05C8D}" presName="child3group" presStyleCnt="0"/>
      <dgm:spPr/>
    </dgm:pt>
    <dgm:pt modelId="{5FED0A1E-D122-40F7-9C7D-9771FD6D1E98}" type="pres">
      <dgm:prSet presAssocID="{AB7EFEC2-68EF-4F7D-B4E3-A42691D05C8D}" presName="child3" presStyleLbl="bgAcc1" presStyleIdx="2" presStyleCnt="4" custScaleX="75132" custScaleY="75132"/>
      <dgm:spPr/>
    </dgm:pt>
    <dgm:pt modelId="{FFBCB1C1-F16F-4E36-9C17-742A45201DDE}" type="pres">
      <dgm:prSet presAssocID="{AB7EFEC2-68EF-4F7D-B4E3-A42691D05C8D}" presName="child3Text" presStyleLbl="bgAcc1" presStyleIdx="2" presStyleCnt="4">
        <dgm:presLayoutVars>
          <dgm:bulletEnabled val="1"/>
        </dgm:presLayoutVars>
      </dgm:prSet>
      <dgm:spPr/>
    </dgm:pt>
    <dgm:pt modelId="{F5B168D6-E285-472C-92B0-A175324D72F2}" type="pres">
      <dgm:prSet presAssocID="{AB7EFEC2-68EF-4F7D-B4E3-A42691D05C8D}" presName="child4group" presStyleCnt="0"/>
      <dgm:spPr/>
    </dgm:pt>
    <dgm:pt modelId="{C20E96AE-1FEB-453A-8DBE-427C909C437E}" type="pres">
      <dgm:prSet presAssocID="{AB7EFEC2-68EF-4F7D-B4E3-A42691D05C8D}" presName="child4" presStyleLbl="bgAcc1" presStyleIdx="3" presStyleCnt="4" custScaleX="75132" custScaleY="75132"/>
      <dgm:spPr/>
    </dgm:pt>
    <dgm:pt modelId="{41967E39-C397-42A7-9E78-26BA07140444}" type="pres">
      <dgm:prSet presAssocID="{AB7EFEC2-68EF-4F7D-B4E3-A42691D05C8D}" presName="child4Text" presStyleLbl="bgAcc1" presStyleIdx="3" presStyleCnt="4">
        <dgm:presLayoutVars>
          <dgm:bulletEnabled val="1"/>
        </dgm:presLayoutVars>
      </dgm:prSet>
      <dgm:spPr/>
    </dgm:pt>
    <dgm:pt modelId="{1DF8D2B8-B7BE-4DD3-8D29-D01E0ED67A2F}" type="pres">
      <dgm:prSet presAssocID="{AB7EFEC2-68EF-4F7D-B4E3-A42691D05C8D}" presName="childPlaceholder" presStyleCnt="0"/>
      <dgm:spPr/>
    </dgm:pt>
    <dgm:pt modelId="{66FC6A9E-4692-42D8-B948-EE6D4A450B50}" type="pres">
      <dgm:prSet presAssocID="{AB7EFEC2-68EF-4F7D-B4E3-A42691D05C8D}" presName="circle" presStyleCnt="0"/>
      <dgm:spPr/>
    </dgm:pt>
    <dgm:pt modelId="{E4A12AD0-196F-4D79-9039-3CCAA579011A}" type="pres">
      <dgm:prSet presAssocID="{AB7EFEC2-68EF-4F7D-B4E3-A42691D05C8D}" presName="quadrant1" presStyleLbl="node1" presStyleIdx="0" presStyleCnt="4">
        <dgm:presLayoutVars>
          <dgm:chMax val="1"/>
          <dgm:bulletEnabled val="1"/>
        </dgm:presLayoutVars>
      </dgm:prSet>
      <dgm:spPr/>
    </dgm:pt>
    <dgm:pt modelId="{D2B1054F-2840-4459-9393-9B5215EA13E4}" type="pres">
      <dgm:prSet presAssocID="{AB7EFEC2-68EF-4F7D-B4E3-A42691D05C8D}" presName="quadrant2" presStyleLbl="node1" presStyleIdx="1" presStyleCnt="4">
        <dgm:presLayoutVars>
          <dgm:chMax val="1"/>
          <dgm:bulletEnabled val="1"/>
        </dgm:presLayoutVars>
      </dgm:prSet>
      <dgm:spPr/>
    </dgm:pt>
    <dgm:pt modelId="{63D7F13A-1AFF-4B33-9311-FE35BAE15460}" type="pres">
      <dgm:prSet presAssocID="{AB7EFEC2-68EF-4F7D-B4E3-A42691D05C8D}" presName="quadrant3" presStyleLbl="node1" presStyleIdx="2" presStyleCnt="4">
        <dgm:presLayoutVars>
          <dgm:chMax val="1"/>
          <dgm:bulletEnabled val="1"/>
        </dgm:presLayoutVars>
      </dgm:prSet>
      <dgm:spPr/>
    </dgm:pt>
    <dgm:pt modelId="{2D24F53E-DF90-4C60-98A4-C9F7EC7C5AA7}" type="pres">
      <dgm:prSet presAssocID="{AB7EFEC2-68EF-4F7D-B4E3-A42691D05C8D}" presName="quadrant4" presStyleLbl="node1" presStyleIdx="3" presStyleCnt="4">
        <dgm:presLayoutVars>
          <dgm:chMax val="1"/>
          <dgm:bulletEnabled val="1"/>
        </dgm:presLayoutVars>
      </dgm:prSet>
      <dgm:spPr/>
    </dgm:pt>
    <dgm:pt modelId="{2E68A62D-E4F2-4DAD-8E76-B8CE37786409}" type="pres">
      <dgm:prSet presAssocID="{AB7EFEC2-68EF-4F7D-B4E3-A42691D05C8D}" presName="quadrantPlaceholder" presStyleCnt="0"/>
      <dgm:spPr/>
    </dgm:pt>
    <dgm:pt modelId="{94A2A7A2-F1CB-4CEE-9162-A8887AA5F52C}" type="pres">
      <dgm:prSet presAssocID="{AB7EFEC2-68EF-4F7D-B4E3-A42691D05C8D}" presName="center1" presStyleLbl="fgShp" presStyleIdx="0" presStyleCnt="2"/>
      <dgm:spPr>
        <a:noFill/>
        <a:ln>
          <a:noFill/>
        </a:ln>
      </dgm:spPr>
    </dgm:pt>
    <dgm:pt modelId="{3AD8CBEE-D263-45E5-A450-1A1214FF87EA}" type="pres">
      <dgm:prSet presAssocID="{AB7EFEC2-68EF-4F7D-B4E3-A42691D05C8D}" presName="center2" presStyleLbl="fgShp" presStyleIdx="1" presStyleCnt="2"/>
      <dgm:spPr>
        <a:noFill/>
        <a:ln>
          <a:noFill/>
        </a:ln>
      </dgm:spPr>
    </dgm:pt>
  </dgm:ptLst>
  <dgm:cxnLst>
    <dgm:cxn modelId="{2490A308-9F00-4D34-9DAC-CD302CC1DD70}" type="presOf" srcId="{C69FCFAE-72E0-41B0-9548-02D572FEC68D}" destId="{0CBA5EAD-8E21-4D17-809C-F4AD08C98FC3}" srcOrd="1" destOrd="0" presId="urn:microsoft.com/office/officeart/2005/8/layout/cycle4"/>
    <dgm:cxn modelId="{BC16B10D-29F4-4972-84D4-8D9503A1A7F1}" type="presOf" srcId="{CE2EA361-1685-4D75-8474-72B430FA3F70}" destId="{D2B1054F-2840-4459-9393-9B5215EA13E4}" srcOrd="0" destOrd="0" presId="urn:microsoft.com/office/officeart/2005/8/layout/cycle4"/>
    <dgm:cxn modelId="{EB805A22-64A0-49FD-B75B-72170E18EEAE}" srcId="{AB7EFEC2-68EF-4F7D-B4E3-A42691D05C8D}" destId="{435D4C13-DD11-4637-A7C1-722084109F0D}" srcOrd="3" destOrd="0" parTransId="{2B89E15B-BFE9-4F30-BE9B-1B50A08D738E}" sibTransId="{AF2578DB-8527-4177-8251-B6D906BDB91E}"/>
    <dgm:cxn modelId="{188E172F-BF4E-4A01-8A18-01AA298B7484}" srcId="{0D19CC7C-53F9-440A-8222-6BD97BD6BB05}" destId="{4F2F3861-063F-4F22-B6C6-74133E153363}" srcOrd="0" destOrd="0" parTransId="{6AD2D3FF-2E2F-46ED-BE63-A8CB5FF782B9}" sibTransId="{733C2A00-9E50-4804-8992-5E9F6C4FEDD0}"/>
    <dgm:cxn modelId="{9316C435-99AE-4D6B-8E62-BE826B7C51E0}" srcId="{435D4C13-DD11-4637-A7C1-722084109F0D}" destId="{9877B41F-720E-4F77-8AE1-F2B2DC9B5431}" srcOrd="0" destOrd="0" parTransId="{09CCB96C-D54C-42C8-A506-C9B1947E5B7D}" sibTransId="{243BBE5E-7E65-40BE-8890-63A68909038F}"/>
    <dgm:cxn modelId="{4771E335-FD70-4081-B0C1-6EDDAFDF6654}" type="presOf" srcId="{435D4C13-DD11-4637-A7C1-722084109F0D}" destId="{2D24F53E-DF90-4C60-98A4-C9F7EC7C5AA7}" srcOrd="0" destOrd="0" presId="urn:microsoft.com/office/officeart/2005/8/layout/cycle4"/>
    <dgm:cxn modelId="{4034113A-7C17-4365-ACCF-6772E4D848A5}" srcId="{AB7EFEC2-68EF-4F7D-B4E3-A42691D05C8D}" destId="{1163D3A9-2825-4D97-A830-13A103A1717E}" srcOrd="2" destOrd="0" parTransId="{850937BC-EA7E-439B-882A-945E30944353}" sibTransId="{5632FA9A-CD0B-45D5-9321-F92FE174DA9B}"/>
    <dgm:cxn modelId="{1A86223F-ED2E-4A2E-99B0-9642FF038BF3}" type="presOf" srcId="{C69FCFAE-72E0-41B0-9548-02D572FEC68D}" destId="{04CDA123-E403-4B88-B9B3-D2737FE12DAF}" srcOrd="0" destOrd="0" presId="urn:microsoft.com/office/officeart/2005/8/layout/cycle4"/>
    <dgm:cxn modelId="{C3E23B5B-6AA2-4AD0-8D31-E0767AF17AFE}" type="presOf" srcId="{9877B41F-720E-4F77-8AE1-F2B2DC9B5431}" destId="{C20E96AE-1FEB-453A-8DBE-427C909C437E}" srcOrd="0" destOrd="0" presId="urn:microsoft.com/office/officeart/2005/8/layout/cycle4"/>
    <dgm:cxn modelId="{4AB31241-6428-4E87-B676-17485A72CF86}" type="presOf" srcId="{9877B41F-720E-4F77-8AE1-F2B2DC9B5431}" destId="{41967E39-C397-42A7-9E78-26BA07140444}" srcOrd="1" destOrd="0" presId="urn:microsoft.com/office/officeart/2005/8/layout/cycle4"/>
    <dgm:cxn modelId="{05DA3048-1B33-4354-A670-070377532A85}" srcId="{1163D3A9-2825-4D97-A830-13A103A1717E}" destId="{B157DA30-4B6B-47BB-8005-CEA702C4BD7E}" srcOrd="0" destOrd="0" parTransId="{401B7E12-097D-4EDB-A31D-3EBC8DB3275E}" sibTransId="{D6081302-3636-4E8C-8555-E8DA4A6339EB}"/>
    <dgm:cxn modelId="{5A15557C-DB48-4E53-BAB1-C07FA8567820}" type="presOf" srcId="{4F2F3861-063F-4F22-B6C6-74133E153363}" destId="{67ACA3C9-E82B-44C6-BB93-8D0C8A997412}" srcOrd="0" destOrd="0" presId="urn:microsoft.com/office/officeart/2005/8/layout/cycle4"/>
    <dgm:cxn modelId="{61EE1A87-FF10-4749-8846-F5D95516BC14}" srcId="{AB7EFEC2-68EF-4F7D-B4E3-A42691D05C8D}" destId="{CE2EA361-1685-4D75-8474-72B430FA3F70}" srcOrd="1" destOrd="0" parTransId="{4CECA067-AD08-4275-BD97-55B9875996C7}" sibTransId="{37E646CE-8786-4046-A41F-2F85053ED559}"/>
    <dgm:cxn modelId="{FED97C8D-9219-4B20-B152-68A787F132C8}" type="presOf" srcId="{1163D3A9-2825-4D97-A830-13A103A1717E}" destId="{63D7F13A-1AFF-4B33-9311-FE35BAE15460}" srcOrd="0" destOrd="0" presId="urn:microsoft.com/office/officeart/2005/8/layout/cycle4"/>
    <dgm:cxn modelId="{8F3BDCA4-32C7-4378-9D70-A2185664A169}" srcId="{AB7EFEC2-68EF-4F7D-B4E3-A42691D05C8D}" destId="{0D19CC7C-53F9-440A-8222-6BD97BD6BB05}" srcOrd="0" destOrd="0" parTransId="{455BC23D-A579-4EFE-9221-68F14F846941}" sibTransId="{C2B51791-10C6-4E4D-A828-ADAE0E3F76E0}"/>
    <dgm:cxn modelId="{56613DBF-E856-4054-A910-FDB7B9AAC556}" type="presOf" srcId="{B157DA30-4B6B-47BB-8005-CEA702C4BD7E}" destId="{5FED0A1E-D122-40F7-9C7D-9771FD6D1E98}" srcOrd="0" destOrd="0" presId="urn:microsoft.com/office/officeart/2005/8/layout/cycle4"/>
    <dgm:cxn modelId="{A59F99C3-EFD6-4446-9428-C3268A4C6B5B}" type="presOf" srcId="{0D19CC7C-53F9-440A-8222-6BD97BD6BB05}" destId="{E4A12AD0-196F-4D79-9039-3CCAA579011A}" srcOrd="0" destOrd="0" presId="urn:microsoft.com/office/officeart/2005/8/layout/cycle4"/>
    <dgm:cxn modelId="{1ED4DBD2-F493-40A0-B1CF-647FAE39CFBB}" type="presOf" srcId="{B157DA30-4B6B-47BB-8005-CEA702C4BD7E}" destId="{FFBCB1C1-F16F-4E36-9C17-742A45201DDE}" srcOrd="1" destOrd="0" presId="urn:microsoft.com/office/officeart/2005/8/layout/cycle4"/>
    <dgm:cxn modelId="{7AF5A3D5-67BA-4670-829C-BC0AE0DC9ED8}" srcId="{CE2EA361-1685-4D75-8474-72B430FA3F70}" destId="{C69FCFAE-72E0-41B0-9548-02D572FEC68D}" srcOrd="0" destOrd="0" parTransId="{7062E60F-1AA0-4702-B23F-26CB988B05BA}" sibTransId="{33AC2D26-76D8-4E46-8C36-F64E7DFF8610}"/>
    <dgm:cxn modelId="{A1B986DB-3742-42B6-8E48-2B1085F13C68}" type="presOf" srcId="{AB7EFEC2-68EF-4F7D-B4E3-A42691D05C8D}" destId="{EAC666B5-C69A-4691-B826-167FF61B5785}" srcOrd="0" destOrd="0" presId="urn:microsoft.com/office/officeart/2005/8/layout/cycle4"/>
    <dgm:cxn modelId="{535B94E8-5824-4EA0-A424-EC5A4B9B60A4}" type="presOf" srcId="{4F2F3861-063F-4F22-B6C6-74133E153363}" destId="{091DF27C-A571-4D5A-932E-0E17225281A4}" srcOrd="1" destOrd="0" presId="urn:microsoft.com/office/officeart/2005/8/layout/cycle4"/>
    <dgm:cxn modelId="{849C6F65-048D-4C06-9994-306529401C08}" type="presParOf" srcId="{EAC666B5-C69A-4691-B826-167FF61B5785}" destId="{B5CF5985-B89A-4AFB-B752-C3AD1111F89F}" srcOrd="0" destOrd="0" presId="urn:microsoft.com/office/officeart/2005/8/layout/cycle4"/>
    <dgm:cxn modelId="{38630729-6E0B-453C-9104-25B0794A1E5A}" type="presParOf" srcId="{B5CF5985-B89A-4AFB-B752-C3AD1111F89F}" destId="{ED2923B9-116F-42D9-9454-138AF67DA76F}" srcOrd="0" destOrd="0" presId="urn:microsoft.com/office/officeart/2005/8/layout/cycle4"/>
    <dgm:cxn modelId="{FB978E89-B28A-4D17-856A-EB71A7C6C238}" type="presParOf" srcId="{ED2923B9-116F-42D9-9454-138AF67DA76F}" destId="{67ACA3C9-E82B-44C6-BB93-8D0C8A997412}" srcOrd="0" destOrd="0" presId="urn:microsoft.com/office/officeart/2005/8/layout/cycle4"/>
    <dgm:cxn modelId="{489AC1AF-A18C-49B5-B054-00C1D2AE3EA7}" type="presParOf" srcId="{ED2923B9-116F-42D9-9454-138AF67DA76F}" destId="{091DF27C-A571-4D5A-932E-0E17225281A4}" srcOrd="1" destOrd="0" presId="urn:microsoft.com/office/officeart/2005/8/layout/cycle4"/>
    <dgm:cxn modelId="{CA773A72-5DE0-45F7-9337-17B94644B85E}" type="presParOf" srcId="{B5CF5985-B89A-4AFB-B752-C3AD1111F89F}" destId="{856D496F-41D9-4A6A-9E50-FD955FD62482}" srcOrd="1" destOrd="0" presId="urn:microsoft.com/office/officeart/2005/8/layout/cycle4"/>
    <dgm:cxn modelId="{E6A4CB2D-B754-4891-8525-372E6B6769C9}" type="presParOf" srcId="{856D496F-41D9-4A6A-9E50-FD955FD62482}" destId="{04CDA123-E403-4B88-B9B3-D2737FE12DAF}" srcOrd="0" destOrd="0" presId="urn:microsoft.com/office/officeart/2005/8/layout/cycle4"/>
    <dgm:cxn modelId="{0BD2AF80-6FE7-4CEC-A5DE-5CECFD8587CE}" type="presParOf" srcId="{856D496F-41D9-4A6A-9E50-FD955FD62482}" destId="{0CBA5EAD-8E21-4D17-809C-F4AD08C98FC3}" srcOrd="1" destOrd="0" presId="urn:microsoft.com/office/officeart/2005/8/layout/cycle4"/>
    <dgm:cxn modelId="{EB459766-C0BF-4056-B2F4-780DCF17FE55}" type="presParOf" srcId="{B5CF5985-B89A-4AFB-B752-C3AD1111F89F}" destId="{114591C5-89A9-40BE-9AF5-0A26FF59BB71}" srcOrd="2" destOrd="0" presId="urn:microsoft.com/office/officeart/2005/8/layout/cycle4"/>
    <dgm:cxn modelId="{AD513831-5399-470B-86A8-C7C75799D90F}" type="presParOf" srcId="{114591C5-89A9-40BE-9AF5-0A26FF59BB71}" destId="{5FED0A1E-D122-40F7-9C7D-9771FD6D1E98}" srcOrd="0" destOrd="0" presId="urn:microsoft.com/office/officeart/2005/8/layout/cycle4"/>
    <dgm:cxn modelId="{008860F6-1143-4EE4-8F28-223BEFFC6D9D}" type="presParOf" srcId="{114591C5-89A9-40BE-9AF5-0A26FF59BB71}" destId="{FFBCB1C1-F16F-4E36-9C17-742A45201DDE}" srcOrd="1" destOrd="0" presId="urn:microsoft.com/office/officeart/2005/8/layout/cycle4"/>
    <dgm:cxn modelId="{60E12901-08FF-4379-A4A6-27370200D8E4}" type="presParOf" srcId="{B5CF5985-B89A-4AFB-B752-C3AD1111F89F}" destId="{F5B168D6-E285-472C-92B0-A175324D72F2}" srcOrd="3" destOrd="0" presId="urn:microsoft.com/office/officeart/2005/8/layout/cycle4"/>
    <dgm:cxn modelId="{34BD723E-E117-4EFA-9408-8F3228C71DF5}" type="presParOf" srcId="{F5B168D6-E285-472C-92B0-A175324D72F2}" destId="{C20E96AE-1FEB-453A-8DBE-427C909C437E}" srcOrd="0" destOrd="0" presId="urn:microsoft.com/office/officeart/2005/8/layout/cycle4"/>
    <dgm:cxn modelId="{4A7827C9-BC31-4E33-882E-77256BCEA564}" type="presParOf" srcId="{F5B168D6-E285-472C-92B0-A175324D72F2}" destId="{41967E39-C397-42A7-9E78-26BA07140444}" srcOrd="1" destOrd="0" presId="urn:microsoft.com/office/officeart/2005/8/layout/cycle4"/>
    <dgm:cxn modelId="{76A749B4-9C4B-4D30-BFF2-85813B682301}" type="presParOf" srcId="{B5CF5985-B89A-4AFB-B752-C3AD1111F89F}" destId="{1DF8D2B8-B7BE-4DD3-8D29-D01E0ED67A2F}" srcOrd="4" destOrd="0" presId="urn:microsoft.com/office/officeart/2005/8/layout/cycle4"/>
    <dgm:cxn modelId="{88865EB4-61A4-4F09-9135-798E0B632474}" type="presParOf" srcId="{EAC666B5-C69A-4691-B826-167FF61B5785}" destId="{66FC6A9E-4692-42D8-B948-EE6D4A450B50}" srcOrd="1" destOrd="0" presId="urn:microsoft.com/office/officeart/2005/8/layout/cycle4"/>
    <dgm:cxn modelId="{BE794454-2D6A-4C8D-AA14-312F10E81E25}" type="presParOf" srcId="{66FC6A9E-4692-42D8-B948-EE6D4A450B50}" destId="{E4A12AD0-196F-4D79-9039-3CCAA579011A}" srcOrd="0" destOrd="0" presId="urn:microsoft.com/office/officeart/2005/8/layout/cycle4"/>
    <dgm:cxn modelId="{82E5DC62-6D50-4E66-BA80-94A2B7FEF6DB}" type="presParOf" srcId="{66FC6A9E-4692-42D8-B948-EE6D4A450B50}" destId="{D2B1054F-2840-4459-9393-9B5215EA13E4}" srcOrd="1" destOrd="0" presId="urn:microsoft.com/office/officeart/2005/8/layout/cycle4"/>
    <dgm:cxn modelId="{D116896F-54EF-4E7C-A962-A7CBF4844A68}" type="presParOf" srcId="{66FC6A9E-4692-42D8-B948-EE6D4A450B50}" destId="{63D7F13A-1AFF-4B33-9311-FE35BAE15460}" srcOrd="2" destOrd="0" presId="urn:microsoft.com/office/officeart/2005/8/layout/cycle4"/>
    <dgm:cxn modelId="{853D0A91-0A8D-4C5E-AF3B-393EB68F272F}" type="presParOf" srcId="{66FC6A9E-4692-42D8-B948-EE6D4A450B50}" destId="{2D24F53E-DF90-4C60-98A4-C9F7EC7C5AA7}" srcOrd="3" destOrd="0" presId="urn:microsoft.com/office/officeart/2005/8/layout/cycle4"/>
    <dgm:cxn modelId="{D8720112-F687-407B-BBEE-2C84C58EBB6F}" type="presParOf" srcId="{66FC6A9E-4692-42D8-B948-EE6D4A450B50}" destId="{2E68A62D-E4F2-4DAD-8E76-B8CE37786409}" srcOrd="4" destOrd="0" presId="urn:microsoft.com/office/officeart/2005/8/layout/cycle4"/>
    <dgm:cxn modelId="{32E2C203-E8BA-4F6F-B282-EEE0FCDFC822}" type="presParOf" srcId="{EAC666B5-C69A-4691-B826-167FF61B5785}" destId="{94A2A7A2-F1CB-4CEE-9162-A8887AA5F52C}" srcOrd="2" destOrd="0" presId="urn:microsoft.com/office/officeart/2005/8/layout/cycle4"/>
    <dgm:cxn modelId="{F0A9F2F9-6911-4FEA-B435-C0EAC13823C3}" type="presParOf" srcId="{EAC666B5-C69A-4691-B826-167FF61B5785}" destId="{3AD8CBEE-D263-45E5-A450-1A1214FF87EA}"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D0A1E-D122-40F7-9C7D-9771FD6D1E98}">
      <dsp:nvSpPr>
        <dsp:cNvPr id="0" name=""/>
        <dsp:cNvSpPr/>
      </dsp:nvSpPr>
      <dsp:spPr>
        <a:xfrm>
          <a:off x="4693032" y="3738929"/>
          <a:ext cx="1927942" cy="12488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err="1"/>
            <a:t>Nilam</a:t>
          </a:r>
          <a:endParaRPr lang="en-US" sz="2000" kern="1200" dirty="0"/>
        </a:p>
      </dsp:txBody>
      <dsp:txXfrm>
        <a:off x="5298848" y="4078580"/>
        <a:ext cx="1294691" cy="881784"/>
      </dsp:txXfrm>
    </dsp:sp>
    <dsp:sp modelId="{C20E96AE-1FEB-453A-8DBE-427C909C437E}">
      <dsp:nvSpPr>
        <dsp:cNvPr id="0" name=""/>
        <dsp:cNvSpPr/>
      </dsp:nvSpPr>
      <dsp:spPr>
        <a:xfrm>
          <a:off x="506280" y="3738929"/>
          <a:ext cx="1927942" cy="12488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Austin	</a:t>
          </a:r>
        </a:p>
      </dsp:txBody>
      <dsp:txXfrm>
        <a:off x="533714" y="4078580"/>
        <a:ext cx="1294691" cy="881784"/>
      </dsp:txXfrm>
    </dsp:sp>
    <dsp:sp modelId="{04CDA123-E403-4B88-B9B3-D2737FE12DAF}">
      <dsp:nvSpPr>
        <dsp:cNvPr id="0" name=""/>
        <dsp:cNvSpPr/>
      </dsp:nvSpPr>
      <dsp:spPr>
        <a:xfrm>
          <a:off x="4693032" y="206682"/>
          <a:ext cx="1927942" cy="12488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Jon</a:t>
          </a:r>
        </a:p>
      </dsp:txBody>
      <dsp:txXfrm>
        <a:off x="5298848" y="234116"/>
        <a:ext cx="1294691" cy="881784"/>
      </dsp:txXfrm>
    </dsp:sp>
    <dsp:sp modelId="{67ACA3C9-E82B-44C6-BB93-8D0C8A997412}">
      <dsp:nvSpPr>
        <dsp:cNvPr id="0" name=""/>
        <dsp:cNvSpPr/>
      </dsp:nvSpPr>
      <dsp:spPr>
        <a:xfrm>
          <a:off x="506023" y="206682"/>
          <a:ext cx="1927942" cy="1248869"/>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t" anchorCtr="0">
          <a:noAutofit/>
        </a:bodyPr>
        <a:lstStyle/>
        <a:p>
          <a:pPr marL="228600" lvl="1" indent="-228600" algn="ctr" defTabSz="889000">
            <a:lnSpc>
              <a:spcPct val="200000"/>
            </a:lnSpc>
            <a:spcBef>
              <a:spcPct val="0"/>
            </a:spcBef>
            <a:spcAft>
              <a:spcPct val="15000"/>
            </a:spcAft>
            <a:buNone/>
          </a:pPr>
          <a:r>
            <a:rPr lang="en-US" sz="2000" kern="1200" dirty="0"/>
            <a:t>Jaci</a:t>
          </a:r>
        </a:p>
      </dsp:txBody>
      <dsp:txXfrm>
        <a:off x="533457" y="234116"/>
        <a:ext cx="1294691" cy="881784"/>
      </dsp:txXfrm>
    </dsp:sp>
    <dsp:sp modelId="{E4A12AD0-196F-4D79-9039-3CCAA579011A}">
      <dsp:nvSpPr>
        <dsp:cNvPr id="0" name=""/>
        <dsp:cNvSpPr/>
      </dsp:nvSpPr>
      <dsp:spPr>
        <a:xfrm>
          <a:off x="1262472" y="296085"/>
          <a:ext cx="2249210" cy="2249210"/>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Descriptors: Team Leader, Java lover, Organizer, Worry-er</a:t>
          </a:r>
          <a:br>
            <a:rPr lang="en-US" sz="1100" kern="1200" dirty="0"/>
          </a:br>
          <a:r>
            <a:rPr lang="en-US" sz="1100" kern="1200" dirty="0"/>
            <a:t>Location: South Mississippi</a:t>
          </a:r>
          <a:br>
            <a:rPr lang="en-US" sz="1100" kern="1200" dirty="0"/>
          </a:br>
          <a:r>
            <a:rPr lang="en-US" sz="1100" kern="1200" dirty="0"/>
            <a:t>Field Preference: Back-end logic, possibly DB or full startup </a:t>
          </a:r>
        </a:p>
      </dsp:txBody>
      <dsp:txXfrm>
        <a:off x="1921250" y="954863"/>
        <a:ext cx="1590432" cy="1590432"/>
      </dsp:txXfrm>
    </dsp:sp>
    <dsp:sp modelId="{D2B1054F-2840-4459-9393-9B5215EA13E4}">
      <dsp:nvSpPr>
        <dsp:cNvPr id="0" name=""/>
        <dsp:cNvSpPr/>
      </dsp:nvSpPr>
      <dsp:spPr>
        <a:xfrm rot="5400000">
          <a:off x="3615572" y="296085"/>
          <a:ext cx="2249210" cy="2249210"/>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dirty="0"/>
            <a:t>Descriptors: Loves web development, overly analytical, avid movie buff</a:t>
          </a:r>
          <a:br>
            <a:rPr lang="en-US" sz="1100" kern="1200" dirty="0"/>
          </a:br>
          <a:r>
            <a:rPr lang="en-US" sz="1100" kern="1200" dirty="0"/>
            <a:t>Location: North Carolina</a:t>
          </a:r>
          <a:br>
            <a:rPr lang="en-US" sz="1100" kern="1200" dirty="0"/>
          </a:br>
          <a:r>
            <a:rPr lang="en-US" sz="1100" kern="1200" dirty="0"/>
            <a:t>Field Preference: Front-end development and Cybersecurity </a:t>
          </a:r>
        </a:p>
      </dsp:txBody>
      <dsp:txXfrm rot="-5400000">
        <a:off x="3615572" y="954863"/>
        <a:ext cx="1590432" cy="1590432"/>
      </dsp:txXfrm>
    </dsp:sp>
    <dsp:sp modelId="{63D7F13A-1AFF-4B33-9311-FE35BAE15460}">
      <dsp:nvSpPr>
        <dsp:cNvPr id="0" name=""/>
        <dsp:cNvSpPr/>
      </dsp:nvSpPr>
      <dsp:spPr>
        <a:xfrm rot="10800000">
          <a:off x="3615572" y="2649185"/>
          <a:ext cx="2249210" cy="2249210"/>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0" i="0" kern="1200" dirty="0"/>
            <a:t>Descriptor: Lover of Python, Web Design, and Crafts. </a:t>
          </a:r>
          <a:br>
            <a:rPr lang="en-US" sz="1100" b="0" i="0" kern="1200" dirty="0"/>
          </a:br>
          <a:r>
            <a:rPr lang="en-US" sz="1100" b="0" i="0" kern="1200" dirty="0"/>
            <a:t>Location: South Carolina </a:t>
          </a:r>
          <a:br>
            <a:rPr lang="en-US" sz="1100" b="0" i="0" kern="1200" dirty="0"/>
          </a:br>
          <a:r>
            <a:rPr lang="en-US" sz="1100" b="0" i="0" kern="1200" dirty="0"/>
            <a:t>Field Preference: Front-End Development and Python</a:t>
          </a:r>
          <a:endParaRPr lang="en-US" sz="1100" kern="1200" dirty="0"/>
        </a:p>
      </dsp:txBody>
      <dsp:txXfrm rot="10800000">
        <a:off x="3615572" y="2649185"/>
        <a:ext cx="1590432" cy="1590432"/>
      </dsp:txXfrm>
    </dsp:sp>
    <dsp:sp modelId="{2D24F53E-DF90-4C60-98A4-C9F7EC7C5AA7}">
      <dsp:nvSpPr>
        <dsp:cNvPr id="0" name=""/>
        <dsp:cNvSpPr/>
      </dsp:nvSpPr>
      <dsp:spPr>
        <a:xfrm rot="16200000">
          <a:off x="1262472" y="2649185"/>
          <a:ext cx="2249210" cy="2249210"/>
        </a:xfrm>
        <a:prstGeom prst="pieWedge">
          <a:avLst/>
        </a:prstGeom>
        <a:solidFill>
          <a:srgbClr val="6578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0" i="0" kern="1200" dirty="0"/>
            <a:t>Descriptors: Problem Solver, Collaborative, Continuous Learner Location: Colorado Field Preference: Front-end development, Python </a:t>
          </a:r>
          <a:r>
            <a:rPr lang="en-US" sz="1100" kern="1200" dirty="0"/>
            <a:t> </a:t>
          </a:r>
        </a:p>
      </dsp:txBody>
      <dsp:txXfrm rot="5400000">
        <a:off x="1921250" y="2649185"/>
        <a:ext cx="1590432" cy="1590432"/>
      </dsp:txXfrm>
    </dsp:sp>
    <dsp:sp modelId="{94A2A7A2-F1CB-4CEE-9162-A8887AA5F52C}">
      <dsp:nvSpPr>
        <dsp:cNvPr id="0" name=""/>
        <dsp:cNvSpPr/>
      </dsp:nvSpPr>
      <dsp:spPr>
        <a:xfrm>
          <a:off x="3175340" y="2129737"/>
          <a:ext cx="776574" cy="67528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D8CBEE-D263-45E5-A450-1A1214FF87EA}">
      <dsp:nvSpPr>
        <dsp:cNvPr id="0" name=""/>
        <dsp:cNvSpPr/>
      </dsp:nvSpPr>
      <dsp:spPr>
        <a:xfrm rot="10800000">
          <a:off x="3175340" y="2389461"/>
          <a:ext cx="776574" cy="675282"/>
        </a:xfrm>
        <a:prstGeom prst="circular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12/15/2024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7A7B0-3C85-0290-2502-335AA66D8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EF1C0-7C60-AA73-568F-3C8C5D13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AE9C3-75BA-3AFB-D0ED-E10D28641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4F38E9-1424-E5E8-A206-35AF75225BD6}"/>
              </a:ext>
            </a:extLst>
          </p:cNvPr>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283191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5FFAC-20AA-0D9A-C601-3B1D7BE90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27E97-14EC-1F7C-D0FD-DD205F736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879CF-65DF-C9F1-7CA6-D20EA87C61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851A52-169A-5BD6-4FED-30C29DC2917C}"/>
              </a:ext>
            </a:extLst>
          </p:cNvPr>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000908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4E0A2-8CBF-D683-7516-D65AFE55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48A9A-4BAA-3A99-CE58-51BBEA5E2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4B516-5246-4891-05AA-1E8AEB1208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F4F21A-E4CD-13B9-8093-AEC098BA74F6}"/>
              </a:ext>
            </a:extLst>
          </p:cNvPr>
          <p:cNvSpPr>
            <a:spLocks noGrp="1"/>
          </p:cNvSpPr>
          <p:nvPr>
            <p:ph type="sldNum" sz="quarter" idx="5"/>
          </p:nvPr>
        </p:nvSpPr>
        <p:spPr/>
        <p:txBody>
          <a:bodyPr/>
          <a:lstStyle/>
          <a:p>
            <a:fld id="{115A580F-E35D-42E1-AF82-E41CC201EA91}" type="slidenum">
              <a:rPr lang="en-US" smtClean="0"/>
              <a:t>13</a:t>
            </a:fld>
            <a:endParaRPr lang="en-US" dirty="0"/>
          </a:p>
        </p:txBody>
      </p:sp>
    </p:spTree>
    <p:extLst>
      <p:ext uri="{BB962C8B-B14F-4D97-AF65-F5344CB8AC3E}">
        <p14:creationId xmlns:p14="http://schemas.microsoft.com/office/powerpoint/2010/main" val="3047146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372492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73004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0759E-52DE-40DB-07F3-7A531D483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592BE-05B5-E582-0483-F5ED694F7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9FBDD-5986-82ED-83AA-A1E8C3A68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D4E09F-56CB-A59C-1087-72904B275CCF}"/>
              </a:ext>
            </a:extLst>
          </p:cNvPr>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2559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99A5-7F3D-AC0E-CD96-3F733FDA3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5AF1B-1100-5A26-8D82-CBA63200F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68C1E1-98E9-010F-207D-566BCA784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DB4899-2D14-93FF-5824-2056B1D1661A}"/>
              </a:ext>
            </a:extLst>
          </p:cNvPr>
          <p:cNvSpPr>
            <a:spLocks noGrp="1"/>
          </p:cNvSpPr>
          <p:nvPr>
            <p:ph type="sldNum" sz="quarter" idx="5"/>
          </p:nvPr>
        </p:nvSpPr>
        <p:spPr/>
        <p:txBody>
          <a:bodyPr/>
          <a:lstStyle/>
          <a:p>
            <a:fld id="{115A580F-E35D-42E1-AF82-E41CC201EA91}" type="slidenum">
              <a:rPr lang="en-US" smtClean="0"/>
              <a:t>17</a:t>
            </a:fld>
            <a:endParaRPr lang="en-US" dirty="0"/>
          </a:p>
        </p:txBody>
      </p:sp>
    </p:spTree>
    <p:extLst>
      <p:ext uri="{BB962C8B-B14F-4D97-AF65-F5344CB8AC3E}">
        <p14:creationId xmlns:p14="http://schemas.microsoft.com/office/powerpoint/2010/main" val="339930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BFAB-3912-09FB-114D-D3B37E1E6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BD83-F2E1-9D2E-529B-EDBEDB09A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5AE83-5B6A-C70F-42F2-75013DB4CC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EE7D9-3BD4-2C56-BDC5-42432BE612A5}"/>
              </a:ext>
            </a:extLst>
          </p:cNvPr>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226156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FBB20-7EDB-F29C-BDD0-4D6DED538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814B3-8B46-4445-7068-CE6BE6CF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ED8D2-359B-5786-0BE2-98F988B929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7C22F6-B640-B121-C445-F74C8DE44A7F}"/>
              </a:ext>
            </a:extLst>
          </p:cNvPr>
          <p:cNvSpPr>
            <a:spLocks noGrp="1"/>
          </p:cNvSpPr>
          <p:nvPr>
            <p:ph type="sldNum" sz="quarter" idx="5"/>
          </p:nvPr>
        </p:nvSpPr>
        <p:spPr/>
        <p:txBody>
          <a:bodyPr/>
          <a:lstStyle/>
          <a:p>
            <a:fld id="{115A580F-E35D-42E1-AF82-E41CC201EA91}" type="slidenum">
              <a:rPr lang="en-US" smtClean="0"/>
              <a:t>19</a:t>
            </a:fld>
            <a:endParaRPr lang="en-US" dirty="0"/>
          </a:p>
        </p:txBody>
      </p:sp>
    </p:spTree>
    <p:extLst>
      <p:ext uri="{BB962C8B-B14F-4D97-AF65-F5344CB8AC3E}">
        <p14:creationId xmlns:p14="http://schemas.microsoft.com/office/powerpoint/2010/main" val="227616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1F99-F4D0-8738-0552-9EB57F13B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85A8F-54D9-4122-CB7C-E250E95AC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EDAB1-E5CB-C3A7-4EFD-C116E76314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AB0F-D695-A55D-E188-FD96DFE9C0A8}"/>
              </a:ext>
            </a:extLst>
          </p:cNvPr>
          <p:cNvSpPr>
            <a:spLocks noGrp="1"/>
          </p:cNvSpPr>
          <p:nvPr>
            <p:ph type="sldNum" sz="quarter" idx="5"/>
          </p:nvPr>
        </p:nvSpPr>
        <p:spPr/>
        <p:txBody>
          <a:bodyPr/>
          <a:lstStyle/>
          <a:p>
            <a:fld id="{115A580F-E35D-42E1-AF82-E41CC201EA91}" type="slidenum">
              <a:rPr lang="en-US" smtClean="0"/>
              <a:t>20</a:t>
            </a:fld>
            <a:endParaRPr lang="en-US" dirty="0"/>
          </a:p>
        </p:txBody>
      </p:sp>
    </p:spTree>
    <p:extLst>
      <p:ext uri="{BB962C8B-B14F-4D97-AF65-F5344CB8AC3E}">
        <p14:creationId xmlns:p14="http://schemas.microsoft.com/office/powerpoint/2010/main" val="376457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5ED3-5736-3A1B-CA52-AA7814795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BAAA7-3C00-D692-3D37-9B0C5AE0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9A469-5D26-D88B-CC9E-C6FB336D7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B606DD-AB9C-15BD-A216-AC68096B0905}"/>
              </a:ext>
            </a:extLst>
          </p:cNvPr>
          <p:cNvSpPr>
            <a:spLocks noGrp="1"/>
          </p:cNvSpPr>
          <p:nvPr>
            <p:ph type="sldNum" sz="quarter" idx="5"/>
          </p:nvPr>
        </p:nvSpPr>
        <p:spPr/>
        <p:txBody>
          <a:bodyPr/>
          <a:lstStyle/>
          <a:p>
            <a:fld id="{115A580F-E35D-42E1-AF82-E41CC201EA91}" type="slidenum">
              <a:rPr lang="en-US" smtClean="0"/>
              <a:t>21</a:t>
            </a:fld>
            <a:endParaRPr lang="en-US" dirty="0"/>
          </a:p>
        </p:txBody>
      </p:sp>
    </p:spTree>
    <p:extLst>
      <p:ext uri="{BB962C8B-B14F-4D97-AF65-F5344CB8AC3E}">
        <p14:creationId xmlns:p14="http://schemas.microsoft.com/office/powerpoint/2010/main" val="3434230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22</a:t>
            </a:fld>
            <a:endParaRPr lang="en-US" dirty="0"/>
          </a:p>
        </p:txBody>
      </p:sp>
    </p:spTree>
    <p:extLst>
      <p:ext uri="{BB962C8B-B14F-4D97-AF65-F5344CB8AC3E}">
        <p14:creationId xmlns:p14="http://schemas.microsoft.com/office/powerpoint/2010/main" val="3377670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26</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79183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65DF-7103-B991-6AB9-C4BF040DE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DC29C-B5E3-1BDC-C4AB-B29FD4762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EF00F6-2BE9-DB8F-7093-A7E94ACDF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F208D-A539-198E-1363-F71BAE130E9B}"/>
              </a:ext>
            </a:extLst>
          </p:cNvPr>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3402220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E5E48-E9E1-BE2B-9AD3-7BEC7D292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4679-0DE2-5114-EDDD-B62B7BA79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672AE-E42C-D1FE-AB27-FF61AC3DA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80DFE-5969-5392-805A-E9A53B91ABC8}"/>
              </a:ext>
            </a:extLst>
          </p:cNvPr>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38081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62351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70537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6" r:id="rId19"/>
    <p:sldLayoutId id="2147483730" r:id="rId20"/>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KBrown11/Moffat-Bay"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Moffat Bay Lodge</a:t>
            </a:r>
            <a:br>
              <a:rPr lang="en-US" dirty="0"/>
            </a:br>
            <a:endParaRPr lang="en-US" dirty="0"/>
          </a:p>
        </p:txBody>
      </p: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2885" b="2885"/>
          <a:stretch/>
        </p:blipFill>
        <p:spPr/>
      </p:pic>
      <p:sp>
        <p:nvSpPr>
          <p:cNvPr id="2" name="TextBox 1">
            <a:extLst>
              <a:ext uri="{FF2B5EF4-FFF2-40B4-BE49-F238E27FC236}">
                <a16:creationId xmlns:a16="http://schemas.microsoft.com/office/drawing/2014/main" id="{66A7CA7E-3674-AC31-CED5-887000345DB7}"/>
              </a:ext>
            </a:extLst>
          </p:cNvPr>
          <p:cNvSpPr txBox="1"/>
          <p:nvPr/>
        </p:nvSpPr>
        <p:spPr>
          <a:xfrm>
            <a:off x="783771" y="1752600"/>
            <a:ext cx="4058728" cy="1200329"/>
          </a:xfrm>
          <a:prstGeom prst="rect">
            <a:avLst/>
          </a:prstGeom>
          <a:noFill/>
        </p:spPr>
        <p:txBody>
          <a:bodyPr wrap="square" rtlCol="0">
            <a:spAutoFit/>
          </a:bodyPr>
          <a:lstStyle/>
          <a:p>
            <a:r>
              <a:rPr lang="en-US" dirty="0"/>
              <a:t>Jaci Brown</a:t>
            </a:r>
            <a:br>
              <a:rPr lang="en-US" dirty="0"/>
            </a:br>
            <a:r>
              <a:rPr lang="en-US" dirty="0"/>
              <a:t>Austin Moore </a:t>
            </a:r>
          </a:p>
          <a:p>
            <a:r>
              <a:rPr lang="en-US" dirty="0"/>
              <a:t>Jon Green</a:t>
            </a:r>
          </a:p>
          <a:p>
            <a:r>
              <a:rPr lang="en-US" dirty="0" err="1"/>
              <a:t>Nilam</a:t>
            </a:r>
            <a:r>
              <a:rPr lang="en-US" dirty="0"/>
              <a:t> Abdul-Haqq</a:t>
            </a:r>
          </a:p>
        </p:txBody>
      </p:sp>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A2496-6121-CC3A-6B3E-FDC820BDE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F68DBD-A301-4968-3B34-719BDFBC4EA4}"/>
              </a:ext>
            </a:extLst>
          </p:cNvPr>
          <p:cNvSpPr>
            <a:spLocks noGrp="1"/>
          </p:cNvSpPr>
          <p:nvPr>
            <p:ph type="title"/>
          </p:nvPr>
        </p:nvSpPr>
        <p:spPr>
          <a:xfrm>
            <a:off x="734591" y="976997"/>
            <a:ext cx="11034713" cy="1188227"/>
          </a:xfrm>
        </p:spPr>
        <p:txBody>
          <a:bodyPr/>
          <a:lstStyle/>
          <a:p>
            <a:r>
              <a:rPr lang="en-US" dirty="0"/>
              <a:t>Test case #3 – reservation search test</a:t>
            </a:r>
          </a:p>
        </p:txBody>
      </p:sp>
      <p:sp>
        <p:nvSpPr>
          <p:cNvPr id="8" name="Content Placeholder 7">
            <a:extLst>
              <a:ext uri="{FF2B5EF4-FFF2-40B4-BE49-F238E27FC236}">
                <a16:creationId xmlns:a16="http://schemas.microsoft.com/office/drawing/2014/main" id="{334FA407-2937-E158-77CD-F147ACDB7E49}"/>
              </a:ext>
            </a:extLst>
          </p:cNvPr>
          <p:cNvSpPr>
            <a:spLocks noGrp="1"/>
          </p:cNvSpPr>
          <p:nvPr>
            <p:ph sz="quarter" idx="11"/>
          </p:nvPr>
        </p:nvSpPr>
        <p:spPr>
          <a:xfrm>
            <a:off x="1230703" y="1959589"/>
            <a:ext cx="9466793" cy="4233713"/>
          </a:xfrm>
        </p:spPr>
        <p:txBody>
          <a:bodyPr>
            <a:normAutofit/>
          </a:bodyPr>
          <a:lstStyle/>
          <a:p>
            <a:r>
              <a:rPr lang="en-US" noProof="1"/>
              <a:t>In this test, we are attempting to retrieve a previous user created reservation. The method used for conducting the test was searching with a predefined Reservation ID that was already stored within our database. The goal is to simulate a user attempting to retrieve data from a previously booked reservation. The test was comprised of the developer entering a reservation ID into the search field. There are other search options available on the site, however, we chose the predefined Reservation ID for simplicity of the test. Our test was successful in that we input the Reservation ID and were able to retrieve the stored information from our database. Once the site is in production, the user will be able to search by Reservation ID, name, email address, or phone number.</a:t>
            </a:r>
          </a:p>
        </p:txBody>
      </p:sp>
      <p:sp>
        <p:nvSpPr>
          <p:cNvPr id="3" name="Slide Number Placeholder 2">
            <a:extLst>
              <a:ext uri="{FF2B5EF4-FFF2-40B4-BE49-F238E27FC236}">
                <a16:creationId xmlns:a16="http://schemas.microsoft.com/office/drawing/2014/main" id="{36B4114C-EFE5-3C4E-44F8-764AD8A3076D}"/>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405780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1A12-8125-639E-585E-8C4D895DF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317CB-162D-8A0E-7055-04286D501912}"/>
              </a:ext>
            </a:extLst>
          </p:cNvPr>
          <p:cNvSpPr>
            <a:spLocks noGrp="1"/>
          </p:cNvSpPr>
          <p:nvPr>
            <p:ph type="title"/>
          </p:nvPr>
        </p:nvSpPr>
        <p:spPr>
          <a:xfrm>
            <a:off x="734591" y="976997"/>
            <a:ext cx="11034713" cy="1188227"/>
          </a:xfrm>
        </p:spPr>
        <p:txBody>
          <a:bodyPr/>
          <a:lstStyle/>
          <a:p>
            <a:r>
              <a:rPr lang="en-US" dirty="0"/>
              <a:t>Test case #4 – login page validation</a:t>
            </a:r>
          </a:p>
        </p:txBody>
      </p:sp>
      <p:sp>
        <p:nvSpPr>
          <p:cNvPr id="8" name="Content Placeholder 7">
            <a:extLst>
              <a:ext uri="{FF2B5EF4-FFF2-40B4-BE49-F238E27FC236}">
                <a16:creationId xmlns:a16="http://schemas.microsoft.com/office/drawing/2014/main" id="{1C5DC6B7-D450-E4EF-93DE-40A93BF1F0D5}"/>
              </a:ext>
            </a:extLst>
          </p:cNvPr>
          <p:cNvSpPr>
            <a:spLocks noGrp="1"/>
          </p:cNvSpPr>
          <p:nvPr>
            <p:ph sz="quarter" idx="11"/>
          </p:nvPr>
        </p:nvSpPr>
        <p:spPr>
          <a:xfrm>
            <a:off x="1230703" y="1959589"/>
            <a:ext cx="9466793" cy="4233713"/>
          </a:xfrm>
        </p:spPr>
        <p:txBody>
          <a:bodyPr>
            <a:normAutofit/>
          </a:bodyPr>
          <a:lstStyle/>
          <a:p>
            <a:r>
              <a:rPr lang="en-US" noProof="1"/>
              <a:t>We attempted to evaluate the programming logic pertaining to accepting user credentials in order to grant user access. In the test, we entered a username and password in order to simulate a user logging into our website. We confirmed that the user was unable to log in until all required data fields were populated. In addition, we also confirmed that the login attempt was rejected if the data did not match information currently stored within our database. On the failure attempt, the user was supplied with an error message indicating the reason for the failure. The test was successful as it only allowed users to gain login access to the site if the user supplied login credentials were matched to the data stored within the database. </a:t>
            </a:r>
          </a:p>
        </p:txBody>
      </p:sp>
      <p:sp>
        <p:nvSpPr>
          <p:cNvPr id="3" name="Slide Number Placeholder 2">
            <a:extLst>
              <a:ext uri="{FF2B5EF4-FFF2-40B4-BE49-F238E27FC236}">
                <a16:creationId xmlns:a16="http://schemas.microsoft.com/office/drawing/2014/main" id="{0481E99B-D60C-AD6C-F5B7-51D5B0C6F7AB}"/>
              </a:ext>
            </a:extLst>
          </p:cNvPr>
          <p:cNvSpPr>
            <a:spLocks noGrp="1"/>
          </p:cNvSpPr>
          <p:nvPr>
            <p:ph type="sldNum" sz="quarter" idx="4"/>
          </p:nvPr>
        </p:nvSpPr>
        <p:spPr/>
        <p:txBody>
          <a:bodyPr/>
          <a:lstStyle/>
          <a:p>
            <a:fld id="{C3DB2ADC-AF19-4574-8C10-79B5B04FCA27}" type="slidenum">
              <a:rPr lang="en-US" smtClean="0"/>
              <a:pPr/>
              <a:t>11</a:t>
            </a:fld>
            <a:endParaRPr lang="en-US" dirty="0"/>
          </a:p>
        </p:txBody>
      </p:sp>
    </p:spTree>
    <p:extLst>
      <p:ext uri="{BB962C8B-B14F-4D97-AF65-F5344CB8AC3E}">
        <p14:creationId xmlns:p14="http://schemas.microsoft.com/office/powerpoint/2010/main" val="112829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73D04-5F42-5122-DE7E-B783D18B8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74E51-79CC-FDC1-719C-676CD66788E8}"/>
              </a:ext>
            </a:extLst>
          </p:cNvPr>
          <p:cNvSpPr>
            <a:spLocks noGrp="1"/>
          </p:cNvSpPr>
          <p:nvPr>
            <p:ph type="title"/>
          </p:nvPr>
        </p:nvSpPr>
        <p:spPr>
          <a:xfrm>
            <a:off x="734591" y="976997"/>
            <a:ext cx="11034713" cy="1188227"/>
          </a:xfrm>
        </p:spPr>
        <p:txBody>
          <a:bodyPr/>
          <a:lstStyle/>
          <a:p>
            <a:r>
              <a:rPr lang="en-US" dirty="0"/>
              <a:t>Test case #5 – landing page functionality</a:t>
            </a:r>
          </a:p>
        </p:txBody>
      </p:sp>
      <p:sp>
        <p:nvSpPr>
          <p:cNvPr id="8" name="Content Placeholder 7">
            <a:extLst>
              <a:ext uri="{FF2B5EF4-FFF2-40B4-BE49-F238E27FC236}">
                <a16:creationId xmlns:a16="http://schemas.microsoft.com/office/drawing/2014/main" id="{7930A2A9-E59D-2D46-D8FC-5EB40172306F}"/>
              </a:ext>
            </a:extLst>
          </p:cNvPr>
          <p:cNvSpPr>
            <a:spLocks noGrp="1"/>
          </p:cNvSpPr>
          <p:nvPr>
            <p:ph sz="quarter" idx="11"/>
          </p:nvPr>
        </p:nvSpPr>
        <p:spPr>
          <a:xfrm>
            <a:off x="1230703" y="1959589"/>
            <a:ext cx="9466793" cy="4233713"/>
          </a:xfrm>
        </p:spPr>
        <p:txBody>
          <a:bodyPr>
            <a:normAutofit/>
          </a:bodyPr>
          <a:lstStyle/>
          <a:p>
            <a:r>
              <a:rPr lang="en-US" noProof="1"/>
              <a:t>In order to ensure that the users were successfully able to visit our site, we conducted a landing page functionality test. The test was comprised of verifying that all HTML and CSS elements successfully loaded upon page generation. The team confirmed that the landing page populated with various images and links highlighting various aspects of the resort. Another component of the test was to ensure that each hyperlink that was included within the navigation bar was completely functional and directed the user to the corresponding webpage via a new browser tab. We evaluated several different hyperlinks and successfully loaded the corresponding pages inside of a new browser tab.</a:t>
            </a:r>
          </a:p>
        </p:txBody>
      </p:sp>
      <p:sp>
        <p:nvSpPr>
          <p:cNvPr id="3" name="Slide Number Placeholder 2">
            <a:extLst>
              <a:ext uri="{FF2B5EF4-FFF2-40B4-BE49-F238E27FC236}">
                <a16:creationId xmlns:a16="http://schemas.microsoft.com/office/drawing/2014/main" id="{658357E9-06C7-D1A2-28D7-A1EBE2F647E6}"/>
              </a:ext>
            </a:extLst>
          </p:cNvPr>
          <p:cNvSpPr>
            <a:spLocks noGrp="1"/>
          </p:cNvSpPr>
          <p:nvPr>
            <p:ph type="sldNum" sz="quarter" idx="4"/>
          </p:nvPr>
        </p:nvSpPr>
        <p:spPr/>
        <p:txBody>
          <a:bodyPr/>
          <a:lstStyle/>
          <a:p>
            <a:fld id="{C3DB2ADC-AF19-4574-8C10-79B5B04FCA27}" type="slidenum">
              <a:rPr lang="en-US" smtClean="0"/>
              <a:pPr/>
              <a:t>12</a:t>
            </a:fld>
            <a:endParaRPr lang="en-US" dirty="0"/>
          </a:p>
        </p:txBody>
      </p:sp>
    </p:spTree>
    <p:extLst>
      <p:ext uri="{BB962C8B-B14F-4D97-AF65-F5344CB8AC3E}">
        <p14:creationId xmlns:p14="http://schemas.microsoft.com/office/powerpoint/2010/main" val="1766624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AB6-BBA7-522E-1BE5-4F99FBCB3D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8C5517C-7EBE-5623-2AC7-248AC383FAFD}"/>
              </a:ext>
            </a:extLst>
          </p:cNvPr>
          <p:cNvSpPr>
            <a:spLocks noGrp="1"/>
          </p:cNvSpPr>
          <p:nvPr>
            <p:ph type="title"/>
          </p:nvPr>
        </p:nvSpPr>
        <p:spPr/>
        <p:txBody>
          <a:bodyPr/>
          <a:lstStyle/>
          <a:p>
            <a:r>
              <a:rPr lang="en-US" dirty="0"/>
              <a:t>Screen captures of site</a:t>
            </a:r>
          </a:p>
        </p:txBody>
      </p:sp>
      <p:pic>
        <p:nvPicPr>
          <p:cNvPr id="5" name="Picture Placeholder 16" descr="Green forest with trees and roots above ground">
            <a:extLst>
              <a:ext uri="{FF2B5EF4-FFF2-40B4-BE49-F238E27FC236}">
                <a16:creationId xmlns:a16="http://schemas.microsoft.com/office/drawing/2014/main" id="{E1A4FF0F-2380-90E9-13D6-AD34BB500A0E}"/>
              </a:ext>
            </a:extLst>
          </p:cNvPr>
          <p:cNvPicPr>
            <a:picLocks noGrp="1" noChangeAspect="1"/>
          </p:cNvPicPr>
          <p:nvPr>
            <p:ph type="pic" sz="quarter" idx="13"/>
          </p:nvPr>
        </p:nvPicPr>
        <p:blipFill>
          <a:blip r:embed="rId3"/>
          <a:srcRect l="26285" r="26285"/>
          <a:stretch/>
        </p:blipFill>
        <p:spPr/>
      </p:pic>
    </p:spTree>
    <p:extLst>
      <p:ext uri="{BB962C8B-B14F-4D97-AF65-F5344CB8AC3E}">
        <p14:creationId xmlns:p14="http://schemas.microsoft.com/office/powerpoint/2010/main" val="93816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Landing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146457" y="1724397"/>
            <a:ext cx="3444909" cy="4233713"/>
          </a:xfrm>
        </p:spPr>
        <p:txBody>
          <a:bodyPr/>
          <a:lstStyle/>
          <a:p>
            <a:r>
              <a:rPr lang="en-US" noProof="1"/>
              <a:t>Main picture is to capture the customers attention, showcasing amazing views by the resort. Home page has header bar along with other pictures and details of the resort overall.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14</a:t>
            </a:fld>
            <a:endParaRPr lang="en-US" dirty="0"/>
          </a:p>
        </p:txBody>
      </p:sp>
      <p:pic>
        <p:nvPicPr>
          <p:cNvPr id="10" name="Picture 9">
            <a:extLst>
              <a:ext uri="{FF2B5EF4-FFF2-40B4-BE49-F238E27FC236}">
                <a16:creationId xmlns:a16="http://schemas.microsoft.com/office/drawing/2014/main" id="{EBDCAAD2-222E-2438-3585-EC8F16278081}"/>
              </a:ext>
            </a:extLst>
          </p:cNvPr>
          <p:cNvPicPr>
            <a:picLocks noChangeAspect="1"/>
          </p:cNvPicPr>
          <p:nvPr/>
        </p:nvPicPr>
        <p:blipFill>
          <a:blip r:embed="rId3"/>
          <a:stretch>
            <a:fillRect/>
          </a:stretch>
        </p:blipFill>
        <p:spPr>
          <a:xfrm>
            <a:off x="734591" y="1571111"/>
            <a:ext cx="6751431" cy="4540286"/>
          </a:xfrm>
          <a:prstGeom prst="rect">
            <a:avLst/>
          </a:prstGeom>
        </p:spPr>
      </p:pic>
    </p:spTree>
    <p:extLst>
      <p:ext uri="{BB962C8B-B14F-4D97-AF65-F5344CB8AC3E}">
        <p14:creationId xmlns:p14="http://schemas.microsoft.com/office/powerpoint/2010/main" val="189994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About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591672"/>
            <a:ext cx="3444909" cy="4233713"/>
          </a:xfrm>
        </p:spPr>
        <p:txBody>
          <a:bodyPr/>
          <a:lstStyle/>
          <a:p>
            <a:r>
              <a:rPr lang="en-US" noProof="1"/>
              <a:t>Different view of the resort at the top of the page. About Us gives more of a story and what you can experience while here along with a booking button at the bottom of the page after reading through an immersive experience.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15</a:t>
            </a:fld>
            <a:endParaRPr lang="en-US" dirty="0"/>
          </a:p>
        </p:txBody>
      </p:sp>
      <p:pic>
        <p:nvPicPr>
          <p:cNvPr id="6" name="Picture 5">
            <a:extLst>
              <a:ext uri="{FF2B5EF4-FFF2-40B4-BE49-F238E27FC236}">
                <a16:creationId xmlns:a16="http://schemas.microsoft.com/office/drawing/2014/main" id="{7F1BA357-2E20-AC65-EDF1-67EF64DF4B54}"/>
              </a:ext>
            </a:extLst>
          </p:cNvPr>
          <p:cNvPicPr>
            <a:picLocks noChangeAspect="1"/>
          </p:cNvPicPr>
          <p:nvPr/>
        </p:nvPicPr>
        <p:blipFill>
          <a:blip r:embed="rId3"/>
          <a:stretch>
            <a:fillRect/>
          </a:stretch>
        </p:blipFill>
        <p:spPr>
          <a:xfrm>
            <a:off x="974689" y="1591672"/>
            <a:ext cx="6370655" cy="4520299"/>
          </a:xfrm>
          <a:prstGeom prst="rect">
            <a:avLst/>
          </a:prstGeom>
        </p:spPr>
      </p:pic>
    </p:spTree>
    <p:extLst>
      <p:ext uri="{BB962C8B-B14F-4D97-AF65-F5344CB8AC3E}">
        <p14:creationId xmlns:p14="http://schemas.microsoft.com/office/powerpoint/2010/main" val="390316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69E8-6196-FA94-A5B8-75E669B15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04B6-7FEE-738E-4E4D-F3C9C9A7D316}"/>
              </a:ext>
            </a:extLst>
          </p:cNvPr>
          <p:cNvSpPr>
            <a:spLocks noGrp="1"/>
          </p:cNvSpPr>
          <p:nvPr>
            <p:ph type="title"/>
          </p:nvPr>
        </p:nvSpPr>
        <p:spPr>
          <a:xfrm>
            <a:off x="734591" y="976997"/>
            <a:ext cx="11034713" cy="1188227"/>
          </a:xfrm>
        </p:spPr>
        <p:txBody>
          <a:bodyPr/>
          <a:lstStyle/>
          <a:p>
            <a:r>
              <a:rPr lang="en-US" dirty="0"/>
              <a:t>Contact us page</a:t>
            </a:r>
          </a:p>
        </p:txBody>
      </p:sp>
      <p:sp>
        <p:nvSpPr>
          <p:cNvPr id="8" name="Content Placeholder 7">
            <a:extLst>
              <a:ext uri="{FF2B5EF4-FFF2-40B4-BE49-F238E27FC236}">
                <a16:creationId xmlns:a16="http://schemas.microsoft.com/office/drawing/2014/main" id="{3C982902-75FC-7DF6-4601-FFC89A46244E}"/>
              </a:ext>
            </a:extLst>
          </p:cNvPr>
          <p:cNvSpPr>
            <a:spLocks noGrp="1"/>
          </p:cNvSpPr>
          <p:nvPr>
            <p:ph sz="quarter" idx="11"/>
          </p:nvPr>
        </p:nvSpPr>
        <p:spPr>
          <a:xfrm>
            <a:off x="8324395" y="1788607"/>
            <a:ext cx="3444909" cy="4092396"/>
          </a:xfrm>
        </p:spPr>
        <p:txBody>
          <a:bodyPr/>
          <a:lstStyle/>
          <a:p>
            <a:r>
              <a:rPr lang="en-US" noProof="1"/>
              <a:t>Contact us allows us to get in touch with you – just enter some information so we can reach out! </a:t>
            </a:r>
          </a:p>
        </p:txBody>
      </p:sp>
      <p:sp>
        <p:nvSpPr>
          <p:cNvPr id="3" name="Slide Number Placeholder 2">
            <a:extLst>
              <a:ext uri="{FF2B5EF4-FFF2-40B4-BE49-F238E27FC236}">
                <a16:creationId xmlns:a16="http://schemas.microsoft.com/office/drawing/2014/main" id="{D15662A6-B786-1A90-C1BA-4198EC590B4D}"/>
              </a:ext>
            </a:extLst>
          </p:cNvPr>
          <p:cNvSpPr>
            <a:spLocks noGrp="1"/>
          </p:cNvSpPr>
          <p:nvPr>
            <p:ph type="sldNum" sz="quarter" idx="4"/>
          </p:nvPr>
        </p:nvSpPr>
        <p:spPr/>
        <p:txBody>
          <a:bodyPr/>
          <a:lstStyle/>
          <a:p>
            <a:fld id="{C3DB2ADC-AF19-4574-8C10-79B5B04FCA27}" type="slidenum">
              <a:rPr lang="en-US" smtClean="0"/>
              <a:pPr/>
              <a:t>16</a:t>
            </a:fld>
            <a:endParaRPr lang="en-US" dirty="0"/>
          </a:p>
        </p:txBody>
      </p:sp>
      <p:pic>
        <p:nvPicPr>
          <p:cNvPr id="7" name="Picture 6">
            <a:extLst>
              <a:ext uri="{FF2B5EF4-FFF2-40B4-BE49-F238E27FC236}">
                <a16:creationId xmlns:a16="http://schemas.microsoft.com/office/drawing/2014/main" id="{24E0A84B-A34E-49E0-9506-7E6BFE262E63}"/>
              </a:ext>
            </a:extLst>
          </p:cNvPr>
          <p:cNvPicPr>
            <a:picLocks noChangeAspect="1"/>
          </p:cNvPicPr>
          <p:nvPr/>
        </p:nvPicPr>
        <p:blipFill>
          <a:blip r:embed="rId3"/>
          <a:stretch>
            <a:fillRect/>
          </a:stretch>
        </p:blipFill>
        <p:spPr>
          <a:xfrm>
            <a:off x="397306" y="1563903"/>
            <a:ext cx="7309779" cy="4547558"/>
          </a:xfrm>
          <a:prstGeom prst="rect">
            <a:avLst/>
          </a:prstGeom>
        </p:spPr>
      </p:pic>
    </p:spTree>
    <p:extLst>
      <p:ext uri="{BB962C8B-B14F-4D97-AF65-F5344CB8AC3E}">
        <p14:creationId xmlns:p14="http://schemas.microsoft.com/office/powerpoint/2010/main" val="227662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D8263-D241-3A63-0AA8-718403E50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DD2C2-443C-58F6-170C-B6EC8A934DB2}"/>
              </a:ext>
            </a:extLst>
          </p:cNvPr>
          <p:cNvSpPr>
            <a:spLocks noGrp="1"/>
          </p:cNvSpPr>
          <p:nvPr>
            <p:ph type="title"/>
          </p:nvPr>
        </p:nvSpPr>
        <p:spPr>
          <a:xfrm>
            <a:off x="734591" y="976997"/>
            <a:ext cx="11034713" cy="1188227"/>
          </a:xfrm>
        </p:spPr>
        <p:txBody>
          <a:bodyPr/>
          <a:lstStyle/>
          <a:p>
            <a:r>
              <a:rPr lang="en-US" dirty="0"/>
              <a:t>Attractions page</a:t>
            </a:r>
          </a:p>
        </p:txBody>
      </p:sp>
      <p:sp>
        <p:nvSpPr>
          <p:cNvPr id="8" name="Content Placeholder 7">
            <a:extLst>
              <a:ext uri="{FF2B5EF4-FFF2-40B4-BE49-F238E27FC236}">
                <a16:creationId xmlns:a16="http://schemas.microsoft.com/office/drawing/2014/main" id="{469F1957-9256-EE88-6E8B-BDCF46358161}"/>
              </a:ext>
            </a:extLst>
          </p:cNvPr>
          <p:cNvSpPr>
            <a:spLocks noGrp="1"/>
          </p:cNvSpPr>
          <p:nvPr>
            <p:ph sz="quarter" idx="11"/>
          </p:nvPr>
        </p:nvSpPr>
        <p:spPr>
          <a:xfrm>
            <a:off x="8036085" y="1956495"/>
            <a:ext cx="3444909" cy="4092396"/>
          </a:xfrm>
        </p:spPr>
        <p:txBody>
          <a:bodyPr/>
          <a:lstStyle/>
          <a:p>
            <a:r>
              <a:rPr lang="en-US" noProof="1"/>
              <a:t>Attractions gives more insights to what you can experience while you stay at our resort. </a:t>
            </a:r>
          </a:p>
        </p:txBody>
      </p:sp>
      <p:sp>
        <p:nvSpPr>
          <p:cNvPr id="3" name="Slide Number Placeholder 2">
            <a:extLst>
              <a:ext uri="{FF2B5EF4-FFF2-40B4-BE49-F238E27FC236}">
                <a16:creationId xmlns:a16="http://schemas.microsoft.com/office/drawing/2014/main" id="{FA9ECF69-CBC2-A83A-0A2B-FF5B97DCF8A6}"/>
              </a:ext>
            </a:extLst>
          </p:cNvPr>
          <p:cNvSpPr>
            <a:spLocks noGrp="1"/>
          </p:cNvSpPr>
          <p:nvPr>
            <p:ph type="sldNum" sz="quarter" idx="4"/>
          </p:nvPr>
        </p:nvSpPr>
        <p:spPr/>
        <p:txBody>
          <a:bodyPr/>
          <a:lstStyle/>
          <a:p>
            <a:fld id="{C3DB2ADC-AF19-4574-8C10-79B5B04FCA27}" type="slidenum">
              <a:rPr lang="en-US" smtClean="0"/>
              <a:pPr/>
              <a:t>17</a:t>
            </a:fld>
            <a:endParaRPr lang="en-US" dirty="0"/>
          </a:p>
        </p:txBody>
      </p:sp>
      <p:pic>
        <p:nvPicPr>
          <p:cNvPr id="5" name="Picture 4">
            <a:extLst>
              <a:ext uri="{FF2B5EF4-FFF2-40B4-BE49-F238E27FC236}">
                <a16:creationId xmlns:a16="http://schemas.microsoft.com/office/drawing/2014/main" id="{1C318B38-13B1-AD95-5D09-3501A7652321}"/>
              </a:ext>
            </a:extLst>
          </p:cNvPr>
          <p:cNvPicPr>
            <a:picLocks noChangeAspect="1"/>
          </p:cNvPicPr>
          <p:nvPr/>
        </p:nvPicPr>
        <p:blipFill>
          <a:blip r:embed="rId3"/>
          <a:stretch>
            <a:fillRect/>
          </a:stretch>
        </p:blipFill>
        <p:spPr>
          <a:xfrm>
            <a:off x="1346479" y="1571110"/>
            <a:ext cx="6077718" cy="4477781"/>
          </a:xfrm>
          <a:prstGeom prst="rect">
            <a:avLst/>
          </a:prstGeom>
        </p:spPr>
      </p:pic>
    </p:spTree>
    <p:extLst>
      <p:ext uri="{BB962C8B-B14F-4D97-AF65-F5344CB8AC3E}">
        <p14:creationId xmlns:p14="http://schemas.microsoft.com/office/powerpoint/2010/main" val="253998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6655-C1BC-674E-4F14-A0CB64FD0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ECAE5-2C0E-6321-9ED8-3DE94CC6BDDF}"/>
              </a:ext>
            </a:extLst>
          </p:cNvPr>
          <p:cNvSpPr>
            <a:spLocks noGrp="1"/>
          </p:cNvSpPr>
          <p:nvPr>
            <p:ph type="title"/>
          </p:nvPr>
        </p:nvSpPr>
        <p:spPr>
          <a:xfrm>
            <a:off x="734591" y="976997"/>
            <a:ext cx="11034713" cy="672039"/>
          </a:xfrm>
        </p:spPr>
        <p:txBody>
          <a:bodyPr/>
          <a:lstStyle/>
          <a:p>
            <a:r>
              <a:rPr lang="en-US" dirty="0"/>
              <a:t>Registration page</a:t>
            </a:r>
          </a:p>
        </p:txBody>
      </p:sp>
      <p:sp>
        <p:nvSpPr>
          <p:cNvPr id="8" name="Content Placeholder 7">
            <a:extLst>
              <a:ext uri="{FF2B5EF4-FFF2-40B4-BE49-F238E27FC236}">
                <a16:creationId xmlns:a16="http://schemas.microsoft.com/office/drawing/2014/main" id="{0EF0C6E4-85F8-B770-2003-D2A6B90D0EA0}"/>
              </a:ext>
            </a:extLst>
          </p:cNvPr>
          <p:cNvSpPr>
            <a:spLocks noGrp="1"/>
          </p:cNvSpPr>
          <p:nvPr>
            <p:ph sz="quarter" idx="11"/>
          </p:nvPr>
        </p:nvSpPr>
        <p:spPr>
          <a:xfrm>
            <a:off x="1046704" y="1956495"/>
            <a:ext cx="3444909" cy="4092396"/>
          </a:xfrm>
        </p:spPr>
        <p:txBody>
          <a:bodyPr/>
          <a:lstStyle/>
          <a:p>
            <a:r>
              <a:rPr lang="en-US" noProof="1"/>
              <a:t>Create an account here so you can sign in, make a booking, and lookup any existing booking.  </a:t>
            </a:r>
          </a:p>
        </p:txBody>
      </p:sp>
      <p:sp>
        <p:nvSpPr>
          <p:cNvPr id="3" name="Slide Number Placeholder 2">
            <a:extLst>
              <a:ext uri="{FF2B5EF4-FFF2-40B4-BE49-F238E27FC236}">
                <a16:creationId xmlns:a16="http://schemas.microsoft.com/office/drawing/2014/main" id="{DDA64ADF-77BD-BF9D-B990-D60C8AF00918}"/>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6" name="Picture 5">
            <a:extLst>
              <a:ext uri="{FF2B5EF4-FFF2-40B4-BE49-F238E27FC236}">
                <a16:creationId xmlns:a16="http://schemas.microsoft.com/office/drawing/2014/main" id="{950852D1-D928-38B5-6969-EB96B0B57F32}"/>
              </a:ext>
            </a:extLst>
          </p:cNvPr>
          <p:cNvPicPr>
            <a:picLocks noChangeAspect="1"/>
          </p:cNvPicPr>
          <p:nvPr/>
        </p:nvPicPr>
        <p:blipFill>
          <a:blip r:embed="rId3"/>
          <a:stretch>
            <a:fillRect/>
          </a:stretch>
        </p:blipFill>
        <p:spPr>
          <a:xfrm>
            <a:off x="5686728" y="770244"/>
            <a:ext cx="4925366" cy="5317512"/>
          </a:xfrm>
          <a:prstGeom prst="rect">
            <a:avLst/>
          </a:prstGeom>
        </p:spPr>
      </p:pic>
    </p:spTree>
    <p:extLst>
      <p:ext uri="{BB962C8B-B14F-4D97-AF65-F5344CB8AC3E}">
        <p14:creationId xmlns:p14="http://schemas.microsoft.com/office/powerpoint/2010/main" val="2966984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FC8-C9DF-8C14-1B59-D327C2389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DF89-D334-0D70-0E57-D590D3F85C0A}"/>
              </a:ext>
            </a:extLst>
          </p:cNvPr>
          <p:cNvSpPr>
            <a:spLocks noGrp="1"/>
          </p:cNvSpPr>
          <p:nvPr>
            <p:ph type="title"/>
          </p:nvPr>
        </p:nvSpPr>
        <p:spPr>
          <a:xfrm>
            <a:off x="734591" y="976997"/>
            <a:ext cx="11034713" cy="672039"/>
          </a:xfrm>
        </p:spPr>
        <p:txBody>
          <a:bodyPr/>
          <a:lstStyle/>
          <a:p>
            <a:r>
              <a:rPr lang="en-US" dirty="0"/>
              <a:t>login page</a:t>
            </a:r>
          </a:p>
        </p:txBody>
      </p:sp>
      <p:sp>
        <p:nvSpPr>
          <p:cNvPr id="8" name="Content Placeholder 7">
            <a:extLst>
              <a:ext uri="{FF2B5EF4-FFF2-40B4-BE49-F238E27FC236}">
                <a16:creationId xmlns:a16="http://schemas.microsoft.com/office/drawing/2014/main" id="{523384D5-01E4-EA60-C9DD-06D7312CDADE}"/>
              </a:ext>
            </a:extLst>
          </p:cNvPr>
          <p:cNvSpPr>
            <a:spLocks noGrp="1"/>
          </p:cNvSpPr>
          <p:nvPr>
            <p:ph sz="quarter" idx="11"/>
          </p:nvPr>
        </p:nvSpPr>
        <p:spPr>
          <a:xfrm>
            <a:off x="1046704" y="1956495"/>
            <a:ext cx="3444909" cy="4092396"/>
          </a:xfrm>
        </p:spPr>
        <p:txBody>
          <a:bodyPr/>
          <a:lstStyle/>
          <a:p>
            <a:r>
              <a:rPr lang="en-US" noProof="1"/>
              <a:t>Login here to make a booking and see your existing bookings.   </a:t>
            </a:r>
          </a:p>
        </p:txBody>
      </p:sp>
      <p:sp>
        <p:nvSpPr>
          <p:cNvPr id="3" name="Slide Number Placeholder 2">
            <a:extLst>
              <a:ext uri="{FF2B5EF4-FFF2-40B4-BE49-F238E27FC236}">
                <a16:creationId xmlns:a16="http://schemas.microsoft.com/office/drawing/2014/main" id="{A160F17C-6F97-D1DF-9427-D4C360CB2F7B}"/>
              </a:ext>
            </a:extLst>
          </p:cNvPr>
          <p:cNvSpPr>
            <a:spLocks noGrp="1"/>
          </p:cNvSpPr>
          <p:nvPr>
            <p:ph type="sldNum" sz="quarter" idx="4"/>
          </p:nvPr>
        </p:nvSpPr>
        <p:spPr/>
        <p:txBody>
          <a:bodyPr/>
          <a:lstStyle/>
          <a:p>
            <a:fld id="{C3DB2ADC-AF19-4574-8C10-79B5B04FCA27}" type="slidenum">
              <a:rPr lang="en-US" smtClean="0"/>
              <a:pPr/>
              <a:t>19</a:t>
            </a:fld>
            <a:endParaRPr lang="en-US" dirty="0"/>
          </a:p>
        </p:txBody>
      </p:sp>
      <p:pic>
        <p:nvPicPr>
          <p:cNvPr id="5" name="Picture 4">
            <a:extLst>
              <a:ext uri="{FF2B5EF4-FFF2-40B4-BE49-F238E27FC236}">
                <a16:creationId xmlns:a16="http://schemas.microsoft.com/office/drawing/2014/main" id="{5DD5DC4F-25BC-8383-8F27-82C0A2438099}"/>
              </a:ext>
            </a:extLst>
          </p:cNvPr>
          <p:cNvPicPr>
            <a:picLocks noChangeAspect="1"/>
          </p:cNvPicPr>
          <p:nvPr/>
        </p:nvPicPr>
        <p:blipFill>
          <a:blip r:embed="rId3"/>
          <a:stretch>
            <a:fillRect/>
          </a:stretch>
        </p:blipFill>
        <p:spPr>
          <a:xfrm>
            <a:off x="5389870" y="1142075"/>
            <a:ext cx="5755426" cy="4573849"/>
          </a:xfrm>
          <a:prstGeom prst="rect">
            <a:avLst/>
          </a:prstGeom>
        </p:spPr>
      </p:pic>
    </p:spTree>
    <p:extLst>
      <p:ext uri="{BB962C8B-B14F-4D97-AF65-F5344CB8AC3E}">
        <p14:creationId xmlns:p14="http://schemas.microsoft.com/office/powerpoint/2010/main" val="348151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the team</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pic>
        <p:nvPicPr>
          <p:cNvPr id="5" name="Picture 4">
            <a:extLst>
              <a:ext uri="{FF2B5EF4-FFF2-40B4-BE49-F238E27FC236}">
                <a16:creationId xmlns:a16="http://schemas.microsoft.com/office/drawing/2014/main" id="{709BE867-D51E-E164-DF32-FD20715305BA}"/>
              </a:ext>
            </a:extLst>
          </p:cNvPr>
          <p:cNvPicPr>
            <a:picLocks noChangeAspect="1"/>
          </p:cNvPicPr>
          <p:nvPr/>
        </p:nvPicPr>
        <p:blipFill>
          <a:blip r:embed="rId3"/>
          <a:stretch>
            <a:fillRect/>
          </a:stretch>
        </p:blipFill>
        <p:spPr>
          <a:xfrm>
            <a:off x="12660923" y="3126946"/>
            <a:ext cx="3820116" cy="3081948"/>
          </a:xfrm>
          <a:prstGeom prst="rect">
            <a:avLst/>
          </a:prstGeom>
        </p:spPr>
      </p:pic>
      <p:graphicFrame>
        <p:nvGraphicFramePr>
          <p:cNvPr id="9" name="Diagram 8">
            <a:extLst>
              <a:ext uri="{FF2B5EF4-FFF2-40B4-BE49-F238E27FC236}">
                <a16:creationId xmlns:a16="http://schemas.microsoft.com/office/drawing/2014/main" id="{4E924CA5-EF91-3FBF-04E1-64522617BAEF}"/>
              </a:ext>
            </a:extLst>
          </p:cNvPr>
          <p:cNvGraphicFramePr/>
          <p:nvPr>
            <p:extLst>
              <p:ext uri="{D42A27DB-BD31-4B8C-83A1-F6EECF244321}">
                <p14:modId xmlns:p14="http://schemas.microsoft.com/office/powerpoint/2010/main" val="552151083"/>
              </p:ext>
            </p:extLst>
          </p:nvPr>
        </p:nvGraphicFramePr>
        <p:xfrm>
          <a:off x="2532372" y="1099690"/>
          <a:ext cx="7127255" cy="5194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881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8F6B-1EF6-71CC-20D1-3E6969268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DF071-6237-B1A9-17B5-AF53BDB1E3A1}"/>
              </a:ext>
            </a:extLst>
          </p:cNvPr>
          <p:cNvSpPr>
            <a:spLocks noGrp="1"/>
          </p:cNvSpPr>
          <p:nvPr>
            <p:ph type="title"/>
          </p:nvPr>
        </p:nvSpPr>
        <p:spPr>
          <a:xfrm>
            <a:off x="734591" y="976997"/>
            <a:ext cx="11034713" cy="672039"/>
          </a:xfrm>
        </p:spPr>
        <p:txBody>
          <a:bodyPr/>
          <a:lstStyle/>
          <a:p>
            <a:r>
              <a:rPr lang="en-US" dirty="0"/>
              <a:t>reservation page</a:t>
            </a:r>
          </a:p>
        </p:txBody>
      </p:sp>
      <p:sp>
        <p:nvSpPr>
          <p:cNvPr id="8" name="Content Placeholder 7">
            <a:extLst>
              <a:ext uri="{FF2B5EF4-FFF2-40B4-BE49-F238E27FC236}">
                <a16:creationId xmlns:a16="http://schemas.microsoft.com/office/drawing/2014/main" id="{8AA00CEB-CF18-ED60-EF00-58EB3426E935}"/>
              </a:ext>
            </a:extLst>
          </p:cNvPr>
          <p:cNvSpPr>
            <a:spLocks noGrp="1"/>
          </p:cNvSpPr>
          <p:nvPr>
            <p:ph sz="quarter" idx="11"/>
          </p:nvPr>
        </p:nvSpPr>
        <p:spPr>
          <a:xfrm>
            <a:off x="8552823" y="1072240"/>
            <a:ext cx="3444909" cy="4092396"/>
          </a:xfrm>
        </p:spPr>
        <p:txBody>
          <a:bodyPr/>
          <a:lstStyle/>
          <a:p>
            <a:r>
              <a:rPr lang="en-US" noProof="1"/>
              <a:t>Choose between 4 rooms (Standard, Deluxe, Formal and Presidential). A user-friendly drop-down calendar allows for easy choosing of dates. </a:t>
            </a:r>
          </a:p>
        </p:txBody>
      </p:sp>
      <p:sp>
        <p:nvSpPr>
          <p:cNvPr id="3" name="Slide Number Placeholder 2">
            <a:extLst>
              <a:ext uri="{FF2B5EF4-FFF2-40B4-BE49-F238E27FC236}">
                <a16:creationId xmlns:a16="http://schemas.microsoft.com/office/drawing/2014/main" id="{E8538088-9CA3-A4A6-D5D4-CD75E27E2EFA}"/>
              </a:ext>
            </a:extLst>
          </p:cNvPr>
          <p:cNvSpPr>
            <a:spLocks noGrp="1"/>
          </p:cNvSpPr>
          <p:nvPr>
            <p:ph type="sldNum" sz="quarter" idx="4"/>
          </p:nvPr>
        </p:nvSpPr>
        <p:spPr/>
        <p:txBody>
          <a:bodyPr/>
          <a:lstStyle/>
          <a:p>
            <a:fld id="{C3DB2ADC-AF19-4574-8C10-79B5B04FCA27}" type="slidenum">
              <a:rPr lang="en-US" smtClean="0"/>
              <a:pPr/>
              <a:t>20</a:t>
            </a:fld>
            <a:endParaRPr lang="en-US" dirty="0"/>
          </a:p>
        </p:txBody>
      </p:sp>
      <p:pic>
        <p:nvPicPr>
          <p:cNvPr id="6" name="Picture 5">
            <a:extLst>
              <a:ext uri="{FF2B5EF4-FFF2-40B4-BE49-F238E27FC236}">
                <a16:creationId xmlns:a16="http://schemas.microsoft.com/office/drawing/2014/main" id="{5AF12328-D382-C3F6-5AB1-5BC882C8483A}"/>
              </a:ext>
            </a:extLst>
          </p:cNvPr>
          <p:cNvPicPr>
            <a:picLocks noChangeAspect="1"/>
          </p:cNvPicPr>
          <p:nvPr/>
        </p:nvPicPr>
        <p:blipFill>
          <a:blip r:embed="rId3"/>
          <a:stretch>
            <a:fillRect/>
          </a:stretch>
        </p:blipFill>
        <p:spPr>
          <a:xfrm>
            <a:off x="422696" y="1649035"/>
            <a:ext cx="7846774" cy="4231967"/>
          </a:xfrm>
          <a:prstGeom prst="rect">
            <a:avLst/>
          </a:prstGeom>
        </p:spPr>
      </p:pic>
    </p:spTree>
    <p:extLst>
      <p:ext uri="{BB962C8B-B14F-4D97-AF65-F5344CB8AC3E}">
        <p14:creationId xmlns:p14="http://schemas.microsoft.com/office/powerpoint/2010/main" val="387579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E27B-80EB-F6BD-71B9-B6738232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95A4D-9E6F-9011-C2D2-94EC4A86529B}"/>
              </a:ext>
            </a:extLst>
          </p:cNvPr>
          <p:cNvSpPr>
            <a:spLocks noGrp="1"/>
          </p:cNvSpPr>
          <p:nvPr>
            <p:ph type="title"/>
          </p:nvPr>
        </p:nvSpPr>
        <p:spPr>
          <a:xfrm>
            <a:off x="734591" y="976997"/>
            <a:ext cx="11034713" cy="672039"/>
          </a:xfrm>
        </p:spPr>
        <p:txBody>
          <a:bodyPr/>
          <a:lstStyle/>
          <a:p>
            <a:r>
              <a:rPr lang="en-US" dirty="0"/>
              <a:t>Lookup Reservation &amp; summary page</a:t>
            </a:r>
          </a:p>
        </p:txBody>
      </p:sp>
      <p:sp>
        <p:nvSpPr>
          <p:cNvPr id="8" name="Content Placeholder 7">
            <a:extLst>
              <a:ext uri="{FF2B5EF4-FFF2-40B4-BE49-F238E27FC236}">
                <a16:creationId xmlns:a16="http://schemas.microsoft.com/office/drawing/2014/main" id="{97A99FFF-8543-A411-BEAB-97E5828F01D9}"/>
              </a:ext>
            </a:extLst>
          </p:cNvPr>
          <p:cNvSpPr>
            <a:spLocks noGrp="1"/>
          </p:cNvSpPr>
          <p:nvPr>
            <p:ph sz="quarter" idx="11"/>
          </p:nvPr>
        </p:nvSpPr>
        <p:spPr>
          <a:xfrm>
            <a:off x="8444975" y="2002146"/>
            <a:ext cx="3444909" cy="3647335"/>
          </a:xfrm>
        </p:spPr>
        <p:txBody>
          <a:bodyPr/>
          <a:lstStyle/>
          <a:p>
            <a:r>
              <a:rPr lang="en-US" noProof="1"/>
              <a:t>Look up your reservation here to see your reservation number along with the details about your booking. You can look it up either through a reservation number or your email you made the booking through. </a:t>
            </a:r>
          </a:p>
        </p:txBody>
      </p:sp>
      <p:sp>
        <p:nvSpPr>
          <p:cNvPr id="3" name="Slide Number Placeholder 2">
            <a:extLst>
              <a:ext uri="{FF2B5EF4-FFF2-40B4-BE49-F238E27FC236}">
                <a16:creationId xmlns:a16="http://schemas.microsoft.com/office/drawing/2014/main" id="{DB317B7F-C98B-00CE-F3E0-D0D40979C58A}"/>
              </a:ext>
            </a:extLst>
          </p:cNvPr>
          <p:cNvSpPr>
            <a:spLocks noGrp="1"/>
          </p:cNvSpPr>
          <p:nvPr>
            <p:ph type="sldNum" sz="quarter" idx="4"/>
          </p:nvPr>
        </p:nvSpPr>
        <p:spPr/>
        <p:txBody>
          <a:bodyPr/>
          <a:lstStyle/>
          <a:p>
            <a:fld id="{C3DB2ADC-AF19-4574-8C10-79B5B04FCA27}" type="slidenum">
              <a:rPr lang="en-US" smtClean="0"/>
              <a:pPr/>
              <a:t>21</a:t>
            </a:fld>
            <a:endParaRPr lang="en-US" dirty="0"/>
          </a:p>
        </p:txBody>
      </p:sp>
      <p:pic>
        <p:nvPicPr>
          <p:cNvPr id="5" name="Picture 4">
            <a:extLst>
              <a:ext uri="{FF2B5EF4-FFF2-40B4-BE49-F238E27FC236}">
                <a16:creationId xmlns:a16="http://schemas.microsoft.com/office/drawing/2014/main" id="{31800FD2-670D-F52D-32AD-09AA29D21906}"/>
              </a:ext>
            </a:extLst>
          </p:cNvPr>
          <p:cNvPicPr>
            <a:picLocks noChangeAspect="1"/>
          </p:cNvPicPr>
          <p:nvPr/>
        </p:nvPicPr>
        <p:blipFill>
          <a:blip r:embed="rId3"/>
          <a:stretch>
            <a:fillRect/>
          </a:stretch>
        </p:blipFill>
        <p:spPr>
          <a:xfrm>
            <a:off x="302116" y="1548552"/>
            <a:ext cx="7901699" cy="4454039"/>
          </a:xfrm>
          <a:prstGeom prst="rect">
            <a:avLst/>
          </a:prstGeom>
        </p:spPr>
      </p:pic>
    </p:spTree>
    <p:extLst>
      <p:ext uri="{BB962C8B-B14F-4D97-AF65-F5344CB8AC3E}">
        <p14:creationId xmlns:p14="http://schemas.microsoft.com/office/powerpoint/2010/main" val="305498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12" descr="A dog sitting in the sun rays coming through the trees in a forest ">
            <a:extLst>
              <a:ext uri="{FF2B5EF4-FFF2-40B4-BE49-F238E27FC236}">
                <a16:creationId xmlns:a16="http://schemas.microsoft.com/office/drawing/2014/main" id="{4AA23396-D2B1-1CF5-8AD7-3F6BEDAE92D1}"/>
              </a:ext>
            </a:extLst>
          </p:cNvPr>
          <p:cNvPicPr>
            <a:picLocks noGrp="1" noChangeAspect="1"/>
          </p:cNvPicPr>
          <p:nvPr>
            <p:ph type="pic" sz="quarter" idx="13"/>
          </p:nvPr>
        </p:nvPicPr>
        <p:blipFill rotWithShape="1">
          <a:blip r:embed="rId3" cstate="screen">
            <a:alphaModFix amt="35000"/>
            <a:extLst>
              <a:ext uri="{28A0092B-C50C-407E-A947-70E740481C1C}">
                <a14:useLocalDpi xmlns:a14="http://schemas.microsoft.com/office/drawing/2010/main"/>
              </a:ext>
            </a:extLst>
          </a:blip>
          <a:srcRect t="4940" b="4940"/>
          <a:stretch/>
        </p:blipFill>
        <p:spPr>
          <a:xfrm>
            <a:off x="3749631" y="763778"/>
            <a:ext cx="4943693" cy="53894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softEdge rad="12700"/>
          </a:effectLst>
          <a:scene3d>
            <a:camera prst="orthographicFront"/>
            <a:lightRig rig="twoPt" dir="t">
              <a:rot lat="0" lon="0" rev="7200000"/>
            </a:lightRig>
          </a:scene3d>
          <a:sp3d>
            <a:bevelT w="25400" h="19050"/>
            <a:contourClr>
              <a:srgbClr val="FFFFFF"/>
            </a:contourClr>
          </a:sp3d>
        </p:spPr>
      </p:pic>
      <p:sp>
        <p:nvSpPr>
          <p:cNvPr id="5" name="Title 4">
            <a:extLst>
              <a:ext uri="{FF2B5EF4-FFF2-40B4-BE49-F238E27FC236}">
                <a16:creationId xmlns:a16="http://schemas.microsoft.com/office/drawing/2014/main" id="{5A4025A9-7726-7F83-4A59-6CF84E4B9001}"/>
              </a:ext>
            </a:extLst>
          </p:cNvPr>
          <p:cNvSpPr>
            <a:spLocks noGrp="1"/>
          </p:cNvSpPr>
          <p:nvPr>
            <p:ph type="ctrTitle"/>
          </p:nvPr>
        </p:nvSpPr>
        <p:spPr>
          <a:xfrm>
            <a:off x="710520" y="974909"/>
            <a:ext cx="5724786" cy="628589"/>
          </a:xfrm>
        </p:spPr>
        <p:txBody>
          <a:bodyPr/>
          <a:lstStyle/>
          <a:p>
            <a:r>
              <a:rPr lang="en-US" dirty="0"/>
              <a:t>Lessons Learned</a:t>
            </a:r>
          </a:p>
        </p:txBody>
      </p:sp>
      <p:sp>
        <p:nvSpPr>
          <p:cNvPr id="7" name="Content Placeholder 6">
            <a:extLst>
              <a:ext uri="{FF2B5EF4-FFF2-40B4-BE49-F238E27FC236}">
                <a16:creationId xmlns:a16="http://schemas.microsoft.com/office/drawing/2014/main" id="{C7D1EAF7-58DB-398E-A0A7-0514B6F3301A}"/>
              </a:ext>
            </a:extLst>
          </p:cNvPr>
          <p:cNvSpPr>
            <a:spLocks noGrp="1"/>
          </p:cNvSpPr>
          <p:nvPr>
            <p:ph sz="quarter" idx="14"/>
          </p:nvPr>
        </p:nvSpPr>
        <p:spPr>
          <a:xfrm>
            <a:off x="6221478" y="1603497"/>
            <a:ext cx="5650951" cy="4594227"/>
          </a:xfrm>
        </p:spPr>
        <p:txBody>
          <a:bodyPr/>
          <a:lstStyle/>
          <a:p>
            <a:r>
              <a:rPr lang="en-US" b="1" dirty="0"/>
              <a:t>Software Setup – </a:t>
            </a:r>
            <a:r>
              <a:rPr lang="en-US" dirty="0"/>
              <a:t>Admin errors when using software causing the program not to run properly &gt; specific settings within eclipse itself</a:t>
            </a:r>
          </a:p>
          <a:p>
            <a:r>
              <a:rPr lang="en-US" b="1" dirty="0"/>
              <a:t>Time Management – </a:t>
            </a:r>
            <a:r>
              <a:rPr lang="en-US" dirty="0"/>
              <a:t>Work and School conflicts created some burdens and delays in certain completion timelines </a:t>
            </a:r>
          </a:p>
          <a:p>
            <a:r>
              <a:rPr lang="en-US" b="1" dirty="0"/>
              <a:t>Collaboration – </a:t>
            </a:r>
            <a:r>
              <a:rPr lang="en-US" dirty="0"/>
              <a:t>Group board in blackboard not as user friendly as Discord &gt; switched early on to have better collaboration</a:t>
            </a:r>
          </a:p>
        </p:txBody>
      </p:sp>
      <p:sp>
        <p:nvSpPr>
          <p:cNvPr id="27" name="Slide Number Placeholder 26">
            <a:extLst>
              <a:ext uri="{FF2B5EF4-FFF2-40B4-BE49-F238E27FC236}">
                <a16:creationId xmlns:a16="http://schemas.microsoft.com/office/drawing/2014/main" id="{3A137E53-FBD3-20BC-7B61-06C47E63438B}"/>
              </a:ext>
            </a:extLst>
          </p:cNvPr>
          <p:cNvSpPr>
            <a:spLocks noGrp="1"/>
          </p:cNvSpPr>
          <p:nvPr>
            <p:ph type="sldNum" sz="quarter" idx="4"/>
          </p:nvPr>
        </p:nvSpPr>
        <p:spPr/>
        <p:txBody>
          <a:bodyPr/>
          <a:lstStyle/>
          <a:p>
            <a:fld id="{C3DB2ADC-AF19-4574-8C10-79B5B04FCA27}" type="slidenum">
              <a:rPr lang="en-US" smtClean="0"/>
              <a:pPr/>
              <a:t>22</a:t>
            </a:fld>
            <a:endParaRPr lang="en-US" dirty="0"/>
          </a:p>
        </p:txBody>
      </p:sp>
      <p:sp>
        <p:nvSpPr>
          <p:cNvPr id="2" name="Content Placeholder 6">
            <a:extLst>
              <a:ext uri="{FF2B5EF4-FFF2-40B4-BE49-F238E27FC236}">
                <a16:creationId xmlns:a16="http://schemas.microsoft.com/office/drawing/2014/main" id="{E865414B-6E23-8522-46A2-3D14908C413B}"/>
              </a:ext>
            </a:extLst>
          </p:cNvPr>
          <p:cNvSpPr txBox="1">
            <a:spLocks/>
          </p:cNvSpPr>
          <p:nvPr/>
        </p:nvSpPr>
        <p:spPr>
          <a:xfrm>
            <a:off x="570527" y="1603498"/>
            <a:ext cx="5650951" cy="45942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Team Environment – </a:t>
            </a:r>
            <a:r>
              <a:rPr lang="en-US" dirty="0"/>
              <a:t>learning to work with each other, understand deadlines better, and overcoming obstacles</a:t>
            </a:r>
          </a:p>
          <a:p>
            <a:r>
              <a:rPr lang="en-US" b="1" dirty="0"/>
              <a:t>Communication – </a:t>
            </a:r>
            <a:r>
              <a:rPr lang="en-US" dirty="0"/>
              <a:t>working with each others' schedules, consistent routines and assignments of tasks and realistic goals and expectations of these tasks </a:t>
            </a:r>
          </a:p>
          <a:p>
            <a:r>
              <a:rPr lang="en-US" b="1" dirty="0"/>
              <a:t>Dependency – </a:t>
            </a:r>
            <a:r>
              <a:rPr lang="en-US" dirty="0"/>
              <a:t>learning to rely on others to complete certain tasks </a:t>
            </a:r>
          </a:p>
          <a:p>
            <a:r>
              <a:rPr lang="en-US" b="1" dirty="0"/>
              <a:t>Future Outlook </a:t>
            </a:r>
            <a:r>
              <a:rPr lang="en-US" dirty="0"/>
              <a:t>– this project has given better insights on what may be expected in a real-world job </a:t>
            </a:r>
          </a:p>
        </p:txBody>
      </p:sp>
    </p:spTree>
    <p:extLst>
      <p:ext uri="{BB962C8B-B14F-4D97-AF65-F5344CB8AC3E}">
        <p14:creationId xmlns:p14="http://schemas.microsoft.com/office/powerpoint/2010/main" val="315315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BE3-778E-47CC-CA2C-5409B900F64D}"/>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13" name="Thought Bubble: Cloud 12">
            <a:extLst>
              <a:ext uri="{FF2B5EF4-FFF2-40B4-BE49-F238E27FC236}">
                <a16:creationId xmlns:a16="http://schemas.microsoft.com/office/drawing/2014/main" id="{518C8C7F-F392-08ED-EEFF-836256D68916}"/>
              </a:ext>
            </a:extLst>
          </p:cNvPr>
          <p:cNvSpPr/>
          <p:nvPr/>
        </p:nvSpPr>
        <p:spPr>
          <a:xfrm>
            <a:off x="1774371" y="1061641"/>
            <a:ext cx="9896781" cy="4675130"/>
          </a:xfrm>
          <a:prstGeom prst="cloudCallout">
            <a:avLst>
              <a:gd name="adj1" fmla="val -54887"/>
              <a:gd name="adj2" fmla="val 3386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lvl="0" indent="0" algn="l" defTabSz="933450">
              <a:lnSpc>
                <a:spcPct val="90000"/>
              </a:lnSpc>
              <a:spcBef>
                <a:spcPct val="0"/>
              </a:spcBef>
              <a:spcAft>
                <a:spcPct val="35000"/>
              </a:spcAft>
              <a:buNone/>
            </a:pPr>
            <a:endParaRPr lang="en-US" sz="2100" kern="1200" dirty="0"/>
          </a:p>
          <a:p>
            <a:pPr marL="0" lvl="1" algn="ctr" defTabSz="800100">
              <a:lnSpc>
                <a:spcPct val="90000"/>
              </a:lnSpc>
              <a:spcBef>
                <a:spcPct val="0"/>
              </a:spcBef>
              <a:spcAft>
                <a:spcPct val="15000"/>
              </a:spcAft>
            </a:pPr>
            <a:r>
              <a:rPr lang="en-US" sz="1800" kern="1200" dirty="0"/>
              <a:t>	I have never done well at depending on others, so relying on a group was very difficult at first. I didn't know what to expect but overall, it has turned out well in my opinion. My team excelled at working within the project structure provided by claiming tasks, offering opinions and delivering work on time, and it made the process a lot less stressful in the end due to distribution of work.</a:t>
            </a:r>
          </a:p>
          <a:p>
            <a:pPr algn="ctr"/>
            <a:endParaRPr lang="en-US" dirty="0"/>
          </a:p>
        </p:txBody>
      </p:sp>
      <p:sp>
        <p:nvSpPr>
          <p:cNvPr id="4" name="Slide Number Placeholder 3">
            <a:extLst>
              <a:ext uri="{FF2B5EF4-FFF2-40B4-BE49-F238E27FC236}">
                <a16:creationId xmlns:a16="http://schemas.microsoft.com/office/drawing/2014/main" id="{C2AD0862-B2FA-1FA9-4D81-C7778BE908EB}"/>
              </a:ext>
            </a:extLst>
          </p:cNvPr>
          <p:cNvSpPr>
            <a:spLocks noGrp="1"/>
          </p:cNvSpPr>
          <p:nvPr>
            <p:ph type="sldNum" sz="quarter" idx="4"/>
          </p:nvPr>
        </p:nvSpPr>
        <p:spPr/>
        <p:txBody>
          <a:bodyPr/>
          <a:lstStyle/>
          <a:p>
            <a:fld id="{C3DB2ADC-AF19-4574-8C10-79B5B04FCA27}" type="slidenum">
              <a:rPr lang="en-US" smtClean="0"/>
              <a:pPr/>
              <a:t>23</a:t>
            </a:fld>
            <a:endParaRPr lang="en-US" dirty="0"/>
          </a:p>
        </p:txBody>
      </p:sp>
      <p:sp>
        <p:nvSpPr>
          <p:cNvPr id="14" name="Cloud 13">
            <a:extLst>
              <a:ext uri="{FF2B5EF4-FFF2-40B4-BE49-F238E27FC236}">
                <a16:creationId xmlns:a16="http://schemas.microsoft.com/office/drawing/2014/main" id="{28DE613F-74BF-3471-6806-378AC7C72215}"/>
              </a:ext>
            </a:extLst>
          </p:cNvPr>
          <p:cNvSpPr/>
          <p:nvPr/>
        </p:nvSpPr>
        <p:spPr>
          <a:xfrm>
            <a:off x="325753" y="4822371"/>
            <a:ext cx="914400" cy="91440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Jaci</a:t>
            </a:r>
          </a:p>
        </p:txBody>
      </p:sp>
    </p:spTree>
    <p:extLst>
      <p:ext uri="{BB962C8B-B14F-4D97-AF65-F5344CB8AC3E}">
        <p14:creationId xmlns:p14="http://schemas.microsoft.com/office/powerpoint/2010/main" val="140645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8EF8A2-76EC-8AC8-D182-F5F6C30D49B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B3DD47-900D-2D79-2821-E380315F3570}"/>
              </a:ext>
            </a:extLst>
          </p:cNvPr>
          <p:cNvSpPr>
            <a:spLocks noGrp="1"/>
          </p:cNvSpPr>
          <p:nvPr>
            <p:ph type="sldNum" sz="quarter" idx="4"/>
          </p:nvPr>
        </p:nvSpPr>
        <p:spPr/>
        <p:txBody>
          <a:bodyPr/>
          <a:lstStyle/>
          <a:p>
            <a:fld id="{C3DB2ADC-AF19-4574-8C10-79B5B04FCA27}" type="slidenum">
              <a:rPr lang="en-US" smtClean="0"/>
              <a:pPr/>
              <a:t>24</a:t>
            </a:fld>
            <a:endParaRPr lang="en-US" dirty="0"/>
          </a:p>
        </p:txBody>
      </p:sp>
      <p:sp>
        <p:nvSpPr>
          <p:cNvPr id="5" name="Thought Bubble: Cloud 4">
            <a:extLst>
              <a:ext uri="{FF2B5EF4-FFF2-40B4-BE49-F238E27FC236}">
                <a16:creationId xmlns:a16="http://schemas.microsoft.com/office/drawing/2014/main" id="{73C4D9CD-81CF-D119-F645-534B0455D07F}"/>
              </a:ext>
            </a:extLst>
          </p:cNvPr>
          <p:cNvSpPr/>
          <p:nvPr/>
        </p:nvSpPr>
        <p:spPr>
          <a:xfrm>
            <a:off x="100624" y="1132117"/>
            <a:ext cx="11385441" cy="4778829"/>
          </a:xfrm>
          <a:prstGeom prst="cloudCallout">
            <a:avLst>
              <a:gd name="adj1" fmla="val 42267"/>
              <a:gd name="adj2" fmla="val -42635"/>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lvl="1" algn="ctr"/>
            <a:r>
              <a:rPr lang="en-US" dirty="0"/>
              <a:t>	Working in a team environment is critical as the majority of development careers will involve this business culture. The team experience on this project has allowed me to learn quite a bit in regard to effectively working together, meeting deadlines, overcoming hurdles, as well as the importance foundational leadership in a group setting. Effective communication is key as it maintains the structure of the project and ensures that everyone’s work is consistent and on schedule. Another lesson learned is how effective communication and realistic expectations for the project work in tandem. The output must be obtainable based on a realistic time schedule, otherwise it can create an unpleasant result due to the bar being set too high.</a:t>
            </a:r>
          </a:p>
          <a:p>
            <a:pPr algn="ctr"/>
            <a:endParaRPr lang="en-US" dirty="0"/>
          </a:p>
        </p:txBody>
      </p:sp>
      <p:sp>
        <p:nvSpPr>
          <p:cNvPr id="2" name="Title 1">
            <a:extLst>
              <a:ext uri="{FF2B5EF4-FFF2-40B4-BE49-F238E27FC236}">
                <a16:creationId xmlns:a16="http://schemas.microsoft.com/office/drawing/2014/main" id="{606AFE81-841F-9F35-665B-B92A89FCAD6C}"/>
              </a:ext>
            </a:extLst>
          </p:cNvPr>
          <p:cNvSpPr>
            <a:spLocks noGrp="1"/>
          </p:cNvSpPr>
          <p:nvPr>
            <p:ph type="title"/>
          </p:nvPr>
        </p:nvSpPr>
        <p:spPr>
          <a:xfrm>
            <a:off x="283028" y="723900"/>
            <a:ext cx="6204857" cy="1997529"/>
          </a:xfrm>
        </p:spPr>
        <p:txBody>
          <a:bodyPr/>
          <a:lstStyle/>
          <a:p>
            <a:r>
              <a:rPr lang="en-US" dirty="0"/>
              <a:t>Lessons learned by the team: </a:t>
            </a:r>
          </a:p>
        </p:txBody>
      </p:sp>
      <p:sp>
        <p:nvSpPr>
          <p:cNvPr id="6" name="Cloud 5">
            <a:extLst>
              <a:ext uri="{FF2B5EF4-FFF2-40B4-BE49-F238E27FC236}">
                <a16:creationId xmlns:a16="http://schemas.microsoft.com/office/drawing/2014/main" id="{2F3DCAC3-AAEF-37D4-D6C1-F975F301853B}"/>
              </a:ext>
            </a:extLst>
          </p:cNvPr>
          <p:cNvSpPr/>
          <p:nvPr/>
        </p:nvSpPr>
        <p:spPr>
          <a:xfrm>
            <a:off x="10625476" y="768989"/>
            <a:ext cx="1283496" cy="103414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Jon</a:t>
            </a:r>
          </a:p>
        </p:txBody>
      </p:sp>
    </p:spTree>
    <p:extLst>
      <p:ext uri="{BB962C8B-B14F-4D97-AF65-F5344CB8AC3E}">
        <p14:creationId xmlns:p14="http://schemas.microsoft.com/office/powerpoint/2010/main" val="224415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CA1CD4-4036-B7F5-ABAF-F4677258F4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E0F629-D275-EA15-896F-481CE9546251}"/>
              </a:ext>
            </a:extLst>
          </p:cNvPr>
          <p:cNvSpPr>
            <a:spLocks noGrp="1"/>
          </p:cNvSpPr>
          <p:nvPr>
            <p:ph type="sldNum" sz="quarter" idx="4"/>
          </p:nvPr>
        </p:nvSpPr>
        <p:spPr/>
        <p:txBody>
          <a:bodyPr/>
          <a:lstStyle/>
          <a:p>
            <a:fld id="{C3DB2ADC-AF19-4574-8C10-79B5B04FCA27}" type="slidenum">
              <a:rPr lang="en-US" smtClean="0"/>
              <a:pPr/>
              <a:t>25</a:t>
            </a:fld>
            <a:endParaRPr lang="en-US" dirty="0"/>
          </a:p>
        </p:txBody>
      </p:sp>
      <p:sp>
        <p:nvSpPr>
          <p:cNvPr id="3" name="Thought Bubble: Cloud 2">
            <a:extLst>
              <a:ext uri="{FF2B5EF4-FFF2-40B4-BE49-F238E27FC236}">
                <a16:creationId xmlns:a16="http://schemas.microsoft.com/office/drawing/2014/main" id="{0AE602F8-4842-15BD-9087-F94623F96A68}"/>
              </a:ext>
            </a:extLst>
          </p:cNvPr>
          <p:cNvSpPr/>
          <p:nvPr/>
        </p:nvSpPr>
        <p:spPr>
          <a:xfrm>
            <a:off x="129540" y="1010822"/>
            <a:ext cx="11932920" cy="4836356"/>
          </a:xfrm>
          <a:prstGeom prst="cloudCallout">
            <a:avLst>
              <a:gd name="adj1" fmla="val -42481"/>
              <a:gd name="adj2" fmla="val 4855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u="sng" dirty="0"/>
              <a:t>Software setup </a:t>
            </a:r>
            <a:r>
              <a:rPr lang="en-US" dirty="0"/>
              <a:t>- ran into different issues with eclipse not running the pages properly or giving errors only on certain pages. Found that Tomcat Admin Port in eclipse was conflicting with other ports preventing pages from executing. </a:t>
            </a:r>
            <a:r>
              <a:rPr lang="en-US" u="sng" dirty="0"/>
              <a:t>Time management </a:t>
            </a:r>
            <a:r>
              <a:rPr lang="en-US" dirty="0"/>
              <a:t>- full time work and school can really be a pain close to the holiday season. I really have to plan out my week so I can get items and tasks complete, and even create backup plans based on getting called back into work which causes disruptions in my school work. </a:t>
            </a:r>
            <a:r>
              <a:rPr lang="en-US" u="sng" dirty="0"/>
              <a:t>Collaboration</a:t>
            </a:r>
            <a:r>
              <a:rPr lang="en-US" dirty="0"/>
              <a:t> - not necessarily a lesson learned, but learning very early on that using Discord is a lot easier to communicate than through a discussion board on the school website. Discord gives more real time help and support, along with being able to get on calls and screen share to work through problem solving was a big help.</a:t>
            </a:r>
          </a:p>
        </p:txBody>
      </p:sp>
      <p:sp>
        <p:nvSpPr>
          <p:cNvPr id="2" name="Title 1">
            <a:extLst>
              <a:ext uri="{FF2B5EF4-FFF2-40B4-BE49-F238E27FC236}">
                <a16:creationId xmlns:a16="http://schemas.microsoft.com/office/drawing/2014/main" id="{866A4146-3619-9855-98FE-9117A5F0F42F}"/>
              </a:ext>
            </a:extLst>
          </p:cNvPr>
          <p:cNvSpPr>
            <a:spLocks noGrp="1"/>
          </p:cNvSpPr>
          <p:nvPr>
            <p:ph type="title"/>
          </p:nvPr>
        </p:nvSpPr>
        <p:spPr>
          <a:xfrm>
            <a:off x="705934" y="723900"/>
            <a:ext cx="6456866" cy="5316415"/>
          </a:xfrm>
        </p:spPr>
        <p:txBody>
          <a:bodyPr/>
          <a:lstStyle/>
          <a:p>
            <a:r>
              <a:rPr lang="en-US" dirty="0"/>
              <a:t>Lessons learned by the team: </a:t>
            </a:r>
          </a:p>
        </p:txBody>
      </p:sp>
      <p:sp>
        <p:nvSpPr>
          <p:cNvPr id="5" name="Cloud 4">
            <a:extLst>
              <a:ext uri="{FF2B5EF4-FFF2-40B4-BE49-F238E27FC236}">
                <a16:creationId xmlns:a16="http://schemas.microsoft.com/office/drawing/2014/main" id="{E765C33A-84D1-DBA6-DCD6-D6D0BE5787AE}"/>
              </a:ext>
            </a:extLst>
          </p:cNvPr>
          <p:cNvSpPr/>
          <p:nvPr/>
        </p:nvSpPr>
        <p:spPr>
          <a:xfrm>
            <a:off x="129540" y="5737860"/>
            <a:ext cx="1584960" cy="9944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Austin</a:t>
            </a:r>
          </a:p>
        </p:txBody>
      </p:sp>
    </p:spTree>
    <p:extLst>
      <p:ext uri="{BB962C8B-B14F-4D97-AF65-F5344CB8AC3E}">
        <p14:creationId xmlns:p14="http://schemas.microsoft.com/office/powerpoint/2010/main" val="1666766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a:xfrm>
            <a:off x="757600" y="3662835"/>
            <a:ext cx="5820181" cy="2468396"/>
          </a:xfrm>
        </p:spPr>
        <p:txBody>
          <a:bodyPr/>
          <a:lstStyle/>
          <a:p>
            <a:r>
              <a:rPr lang="en-US" dirty="0">
                <a:hlinkClick r:id="rId3"/>
              </a:rPr>
              <a:t>https://github.com/JKBrown11/Moffat-Bay</a:t>
            </a:r>
            <a:endParaRPr lang="en-US" dirty="0"/>
          </a:p>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16" descr="Logs Stacked ">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28326" b="33548"/>
          <a:stretch/>
        </p:blipFill>
        <p:spPr>
          <a:xfrm>
            <a:off x="800100" y="3048000"/>
            <a:ext cx="5133990" cy="2737551"/>
          </a:xfrm>
          <a:prstGeom prst="rect">
            <a:avLst/>
          </a:prstGeom>
        </p:spPr>
      </p:pic>
      <p:pic>
        <p:nvPicPr>
          <p:cNvPr id="4" name="Picture 3" descr="A house on a hill by the ocean&#10;&#10;Description automatically generated">
            <a:extLst>
              <a:ext uri="{FF2B5EF4-FFF2-40B4-BE49-F238E27FC236}">
                <a16:creationId xmlns:a16="http://schemas.microsoft.com/office/drawing/2014/main" id="{F2B4EFCF-AF99-E986-2E66-C484AB13FBCB}"/>
              </a:ext>
            </a:extLst>
          </p:cNvPr>
          <p:cNvPicPr>
            <a:picLocks noChangeAspect="1"/>
          </p:cNvPicPr>
          <p:nvPr/>
        </p:nvPicPr>
        <p:blipFill>
          <a:blip r:embed="rId4"/>
          <a:srcRect t="20563" r="2" b="2"/>
          <a:stretch/>
        </p:blipFill>
        <p:spPr>
          <a:xfrm>
            <a:off x="6209622" y="3048000"/>
            <a:ext cx="5182278" cy="2737551"/>
          </a:xfrm>
          <a:prstGeom prst="rect">
            <a:avLst/>
          </a:prstGeom>
        </p:spPr>
      </p:pic>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704088" y="904729"/>
            <a:ext cx="4206240" cy="1821525"/>
          </a:xfrm>
        </p:spPr>
        <p:txBody>
          <a:bodyPr vert="horz" lIns="91440" tIns="45720" rIns="91440" bIns="45720" rtlCol="0" anchor="t">
            <a:normAutofit/>
          </a:bodyPr>
          <a:lstStyle/>
          <a:p>
            <a:r>
              <a:rPr lang="en-US" sz="4000"/>
              <a:t>Design process</a:t>
            </a:r>
          </a:p>
        </p:txBody>
      </p:sp>
      <p:sp>
        <p:nvSpPr>
          <p:cNvPr id="2" name="TextBox 1">
            <a:extLst>
              <a:ext uri="{FF2B5EF4-FFF2-40B4-BE49-F238E27FC236}">
                <a16:creationId xmlns:a16="http://schemas.microsoft.com/office/drawing/2014/main" id="{71F98B05-02D8-455F-2AF7-F4DFF42616CD}"/>
              </a:ext>
            </a:extLst>
          </p:cNvPr>
          <p:cNvSpPr txBox="1"/>
          <p:nvPr/>
        </p:nvSpPr>
        <p:spPr>
          <a:xfrm>
            <a:off x="5133974" y="952368"/>
            <a:ext cx="6418727" cy="1773893"/>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a:t>While building a website to represent Moffat Bay Lodge, we considered the surrounding area carefully. We wanted to bring to life the spirit of the experience here on Joviesda Island. </a:t>
            </a:r>
          </a:p>
        </p:txBody>
      </p:sp>
    </p:spTree>
    <p:extLst>
      <p:ext uri="{BB962C8B-B14F-4D97-AF65-F5344CB8AC3E}">
        <p14:creationId xmlns:p14="http://schemas.microsoft.com/office/powerpoint/2010/main" val="32315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215483-AD0C-4E00-BF87-04C4DA6AC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7F9F470-C7B7-4B96-90CD-6D53EA0200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D8D81D-5512-17B6-DD02-611D71654E45}"/>
              </a:ext>
            </a:extLst>
          </p:cNvPr>
          <p:cNvPicPr>
            <a:picLocks noChangeAspect="1"/>
          </p:cNvPicPr>
          <p:nvPr/>
        </p:nvPicPr>
        <p:blipFill>
          <a:blip r:embed="rId2"/>
          <a:srcRect t="1647" b="1647"/>
          <a:stretch/>
        </p:blipFill>
        <p:spPr>
          <a:xfrm>
            <a:off x="-2" y="2657893"/>
            <a:ext cx="6107959" cy="4200106"/>
          </a:xfrm>
          <a:prstGeom prst="rect">
            <a:avLst/>
          </a:prstGeom>
        </p:spPr>
      </p:pic>
      <p:pic>
        <p:nvPicPr>
          <p:cNvPr id="3" name="Picture Placeholder 2" descr="A screenshot of a computer&#10;&#10;Description automatically generated">
            <a:extLst>
              <a:ext uri="{FF2B5EF4-FFF2-40B4-BE49-F238E27FC236}">
                <a16:creationId xmlns:a16="http://schemas.microsoft.com/office/drawing/2014/main" id="{5D8948B6-8C67-F6E1-DDC1-0E0FB78A5655}"/>
              </a:ext>
            </a:extLst>
          </p:cNvPr>
          <p:cNvPicPr>
            <a:picLocks noGrp="1" noChangeAspect="1"/>
          </p:cNvPicPr>
          <p:nvPr>
            <p:ph type="pic" sz="quarter" idx="10"/>
          </p:nvPr>
        </p:nvPicPr>
        <p:blipFill>
          <a:blip r:embed="rId3"/>
          <a:srcRect t="6555" r="-1" b="11747"/>
          <a:stretch/>
        </p:blipFill>
        <p:spPr>
          <a:xfrm>
            <a:off x="6107958" y="2657893"/>
            <a:ext cx="6084042" cy="4200106"/>
          </a:xfrm>
          <a:prstGeom prst="rect">
            <a:avLst/>
          </a:prstGeom>
        </p:spPr>
      </p:pic>
      <p:sp>
        <p:nvSpPr>
          <p:cNvPr id="4" name="Title 3">
            <a:extLst>
              <a:ext uri="{FF2B5EF4-FFF2-40B4-BE49-F238E27FC236}">
                <a16:creationId xmlns:a16="http://schemas.microsoft.com/office/drawing/2014/main" id="{5E73AA60-1D5D-5384-7EA7-7E2A21243B3C}"/>
              </a:ext>
            </a:extLst>
          </p:cNvPr>
          <p:cNvSpPr>
            <a:spLocks noGrp="1"/>
          </p:cNvSpPr>
          <p:nvPr>
            <p:ph type="title"/>
          </p:nvPr>
        </p:nvSpPr>
        <p:spPr>
          <a:xfrm>
            <a:off x="704088" y="902669"/>
            <a:ext cx="10848975" cy="743371"/>
          </a:xfrm>
        </p:spPr>
        <p:txBody>
          <a:bodyPr vert="horz" lIns="91440" tIns="45720" rIns="91440" bIns="45720" rtlCol="0" anchor="t">
            <a:normAutofit/>
          </a:bodyPr>
          <a:lstStyle/>
          <a:p>
            <a:r>
              <a:rPr lang="en-US" sz="4000" dirty="0"/>
              <a:t>Rough prototypes</a:t>
            </a:r>
          </a:p>
        </p:txBody>
      </p:sp>
      <p:sp>
        <p:nvSpPr>
          <p:cNvPr id="8" name="TextBox 7">
            <a:extLst>
              <a:ext uri="{FF2B5EF4-FFF2-40B4-BE49-F238E27FC236}">
                <a16:creationId xmlns:a16="http://schemas.microsoft.com/office/drawing/2014/main" id="{42563AB7-124D-D1C4-63A4-3A6D6352E275}"/>
              </a:ext>
            </a:extLst>
          </p:cNvPr>
          <p:cNvSpPr txBox="1"/>
          <p:nvPr/>
        </p:nvSpPr>
        <p:spPr>
          <a:xfrm>
            <a:off x="800099" y="1626571"/>
            <a:ext cx="10105793" cy="646331"/>
          </a:xfrm>
          <a:prstGeom prst="rect">
            <a:avLst/>
          </a:prstGeom>
          <a:noFill/>
        </p:spPr>
        <p:txBody>
          <a:bodyPr wrap="square" rtlCol="0">
            <a:spAutoFit/>
          </a:bodyPr>
          <a:lstStyle/>
          <a:p>
            <a:r>
              <a:rPr lang="en-US" dirty="0"/>
              <a:t>Initially, our designs were very basic. We naturally aligned to having contrast for text and menu bars. The goal was to have a mental image to hold while coding, and a way to see the requirements visually. </a:t>
            </a:r>
          </a:p>
        </p:txBody>
      </p:sp>
    </p:spTree>
    <p:extLst>
      <p:ext uri="{BB962C8B-B14F-4D97-AF65-F5344CB8AC3E}">
        <p14:creationId xmlns:p14="http://schemas.microsoft.com/office/powerpoint/2010/main" val="386207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ntact us&#10;&#10;Description automatically generated">
            <a:extLst>
              <a:ext uri="{FF2B5EF4-FFF2-40B4-BE49-F238E27FC236}">
                <a16:creationId xmlns:a16="http://schemas.microsoft.com/office/drawing/2014/main" id="{41E490FF-76D5-C07B-8624-83C4A9DBBC3A}"/>
              </a:ext>
            </a:extLst>
          </p:cNvPr>
          <p:cNvPicPr>
            <a:picLocks noChangeAspect="1"/>
          </p:cNvPicPr>
          <p:nvPr/>
        </p:nvPicPr>
        <p:blipFill>
          <a:blip r:embed="rId3"/>
          <a:srcRect r="13922" b="-1"/>
          <a:stretch/>
        </p:blipFill>
        <p:spPr>
          <a:xfrm>
            <a:off x="6312488" y="232810"/>
            <a:ext cx="5242186" cy="4339190"/>
          </a:xfrm>
          <a:prstGeom prst="rect">
            <a:avLst/>
          </a:prstGeom>
        </p:spPr>
      </p:pic>
      <p:pic>
        <p:nvPicPr>
          <p:cNvPr id="5" name="Picture 4" descr="A screenshot of a contact form&#10;&#10;Description automatically generated">
            <a:extLst>
              <a:ext uri="{FF2B5EF4-FFF2-40B4-BE49-F238E27FC236}">
                <a16:creationId xmlns:a16="http://schemas.microsoft.com/office/drawing/2014/main" id="{B619A055-8123-103F-AC03-97866318C8C1}"/>
              </a:ext>
            </a:extLst>
          </p:cNvPr>
          <p:cNvPicPr>
            <a:picLocks noChangeAspect="1"/>
          </p:cNvPicPr>
          <p:nvPr/>
        </p:nvPicPr>
        <p:blipFill>
          <a:blip r:embed="rId4"/>
          <a:srcRect l="453" r="37473" b="3"/>
          <a:stretch/>
        </p:blipFill>
        <p:spPr>
          <a:xfrm>
            <a:off x="513049" y="1948405"/>
            <a:ext cx="5687700" cy="4581239"/>
          </a:xfrm>
          <a:prstGeom prst="rect">
            <a:avLst/>
          </a:prstGeom>
        </p:spPr>
      </p:pic>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6838075" y="4573621"/>
            <a:ext cx="4828338" cy="1883543"/>
          </a:xfrm>
        </p:spPr>
        <p:txBody>
          <a:bodyPr vert="horz" lIns="91440" tIns="45720" rIns="91440" bIns="45720" rtlCol="0" anchor="ctr">
            <a:normAutofit/>
          </a:bodyPr>
          <a:lstStyle/>
          <a:p>
            <a:r>
              <a:rPr lang="en-US" sz="1800" dirty="0"/>
              <a:t>Some of the designs evolved as we settled on a cohesive style. Representing consistency was often highlighted to increase customer trust.</a:t>
            </a:r>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85799" y="920306"/>
            <a:ext cx="5775587" cy="3651694"/>
          </a:xfrm>
        </p:spPr>
        <p:txBody>
          <a:bodyPr vert="horz" lIns="91440" tIns="45720" rIns="91440" bIns="45720" rtlCol="0" anchor="t">
            <a:normAutofit/>
          </a:bodyPr>
          <a:lstStyle/>
          <a:p>
            <a:r>
              <a:rPr lang="en-US" sz="4000" dirty="0"/>
              <a:t>Prototypes in action:</a:t>
            </a:r>
          </a:p>
        </p:txBody>
      </p:sp>
    </p:spTree>
    <p:extLst>
      <p:ext uri="{BB962C8B-B14F-4D97-AF65-F5344CB8AC3E}">
        <p14:creationId xmlns:p14="http://schemas.microsoft.com/office/powerpoint/2010/main" val="28413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7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ERD AND TESTING</a:t>
            </a:r>
          </a:p>
        </p:txBody>
      </p:sp>
      <p:pic>
        <p:nvPicPr>
          <p:cNvPr id="5" name="Content Placeholder 4" descr="A screenshot of a computer&#10;&#10;Description automatically generated">
            <a:extLst>
              <a:ext uri="{FF2B5EF4-FFF2-40B4-BE49-F238E27FC236}">
                <a16:creationId xmlns:a16="http://schemas.microsoft.com/office/drawing/2014/main" id="{E44C3514-DED8-D141-2DC0-4F54B64C364A}"/>
              </a:ext>
            </a:extLst>
          </p:cNvPr>
          <p:cNvPicPr>
            <a:picLocks noGrp="1" noChangeAspect="1"/>
          </p:cNvPicPr>
          <p:nvPr>
            <p:ph sz="quarter" idx="10"/>
          </p:nvPr>
        </p:nvPicPr>
        <p:blipFill>
          <a:blip r:embed="rId3"/>
          <a:stretch>
            <a:fillRect/>
          </a:stretch>
        </p:blipFill>
        <p:spPr>
          <a:xfrm>
            <a:off x="1046134" y="2639261"/>
            <a:ext cx="7315200" cy="3441372"/>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pic>
        <p:nvPicPr>
          <p:cNvPr id="4" name="Picture 3">
            <a:extLst>
              <a:ext uri="{FF2B5EF4-FFF2-40B4-BE49-F238E27FC236}">
                <a16:creationId xmlns:a16="http://schemas.microsoft.com/office/drawing/2014/main" id="{12F47842-5A29-87E7-9E26-39A977161E9A}"/>
              </a:ext>
            </a:extLst>
          </p:cNvPr>
          <p:cNvPicPr>
            <a:picLocks noChangeAspect="1"/>
          </p:cNvPicPr>
          <p:nvPr/>
        </p:nvPicPr>
        <p:blipFill>
          <a:blip r:embed="rId4"/>
          <a:stretch>
            <a:fillRect/>
          </a:stretch>
        </p:blipFill>
        <p:spPr>
          <a:xfrm>
            <a:off x="8744287" y="976997"/>
            <a:ext cx="2847079" cy="4986960"/>
          </a:xfrm>
          <a:prstGeom prst="rect">
            <a:avLst/>
          </a:prstGeom>
        </p:spPr>
      </p:pic>
      <p:sp>
        <p:nvSpPr>
          <p:cNvPr id="6" name="TextBox 5">
            <a:extLst>
              <a:ext uri="{FF2B5EF4-FFF2-40B4-BE49-F238E27FC236}">
                <a16:creationId xmlns:a16="http://schemas.microsoft.com/office/drawing/2014/main" id="{9680BE3B-B9D0-9FA9-F9DF-20A3119E0900}"/>
              </a:ext>
            </a:extLst>
          </p:cNvPr>
          <p:cNvSpPr txBox="1"/>
          <p:nvPr/>
        </p:nvSpPr>
        <p:spPr>
          <a:xfrm>
            <a:off x="914400" y="1596989"/>
            <a:ext cx="7315200" cy="923330"/>
          </a:xfrm>
          <a:prstGeom prst="rect">
            <a:avLst/>
          </a:prstGeom>
          <a:noFill/>
        </p:spPr>
        <p:txBody>
          <a:bodyPr wrap="square" rtlCol="0">
            <a:spAutoFit/>
          </a:bodyPr>
          <a:lstStyle/>
          <a:p>
            <a:r>
              <a:rPr lang="en-US" dirty="0"/>
              <a:t>Our design initially only included customer data and reservations. As we began working, we soon realized we had overlooked storing the messages from the contact page. However, </a:t>
            </a:r>
          </a:p>
        </p:txBody>
      </p:sp>
    </p:spTree>
    <p:extLst>
      <p:ext uri="{BB962C8B-B14F-4D97-AF65-F5344CB8AC3E}">
        <p14:creationId xmlns:p14="http://schemas.microsoft.com/office/powerpoint/2010/main" val="144347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Test cases</a:t>
            </a:r>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FE95-42FD-9AB0-913D-DFE3A18AFAE9}"/>
              </a:ext>
            </a:extLst>
          </p:cNvPr>
          <p:cNvSpPr>
            <a:spLocks noGrp="1"/>
          </p:cNvSpPr>
          <p:nvPr>
            <p:ph type="title"/>
          </p:nvPr>
        </p:nvSpPr>
        <p:spPr>
          <a:xfrm>
            <a:off x="734591" y="976997"/>
            <a:ext cx="11034713" cy="1188227"/>
          </a:xfrm>
        </p:spPr>
        <p:txBody>
          <a:bodyPr/>
          <a:lstStyle/>
          <a:p>
            <a:r>
              <a:rPr lang="en-US" dirty="0"/>
              <a:t>Test case #1 – Contact us submission page summary</a:t>
            </a:r>
          </a:p>
        </p:txBody>
      </p:sp>
      <p:sp>
        <p:nvSpPr>
          <p:cNvPr id="8" name="Content Placeholder 7">
            <a:extLst>
              <a:ext uri="{FF2B5EF4-FFF2-40B4-BE49-F238E27FC236}">
                <a16:creationId xmlns:a16="http://schemas.microsoft.com/office/drawing/2014/main" id="{A021E0D1-93E4-278F-190D-F92AD1861694}"/>
              </a:ext>
            </a:extLst>
          </p:cNvPr>
          <p:cNvSpPr>
            <a:spLocks noGrp="1"/>
          </p:cNvSpPr>
          <p:nvPr>
            <p:ph sz="quarter" idx="11"/>
          </p:nvPr>
        </p:nvSpPr>
        <p:spPr>
          <a:xfrm>
            <a:off x="1230703" y="1959589"/>
            <a:ext cx="9466793" cy="4233713"/>
          </a:xfrm>
        </p:spPr>
        <p:txBody>
          <a:bodyPr>
            <a:normAutofit/>
          </a:bodyPr>
          <a:lstStyle/>
          <a:p>
            <a:r>
              <a:rPr lang="en-US" noProof="1"/>
              <a:t>The goal of this test is to ensure that the Contact Us page loads when the directional hyperlink is clicked from any of the corresponding webpages in the navigation bar. We also want to ensure that all of the graphics and HTML content populate successfully on the webpage. In our tests, we were able to successfully load and navigate the Contact Us page by clicking on one of the corresponding hyperlinks. In addition to the site loading, we were also able to confirm that the user was able to populate and enter data into the input boxes. The submitted data was then transmitted and stored within our database for later use. All backend programming logic worked as intended as the front-end successfully communicated with the backend to transmit data.</a:t>
            </a:r>
          </a:p>
        </p:txBody>
      </p:sp>
      <p:sp>
        <p:nvSpPr>
          <p:cNvPr id="3" name="Slide Number Placeholder 2">
            <a:extLst>
              <a:ext uri="{FF2B5EF4-FFF2-40B4-BE49-F238E27FC236}">
                <a16:creationId xmlns:a16="http://schemas.microsoft.com/office/drawing/2014/main" id="{DCBC99EE-15DF-A164-D7A5-05B6D09C808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265619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B5D7-6E9C-6243-7984-CAC1DD17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71B86-B294-E2AE-6111-207C91E12E0A}"/>
              </a:ext>
            </a:extLst>
          </p:cNvPr>
          <p:cNvSpPr>
            <a:spLocks noGrp="1"/>
          </p:cNvSpPr>
          <p:nvPr>
            <p:ph type="title"/>
          </p:nvPr>
        </p:nvSpPr>
        <p:spPr>
          <a:xfrm>
            <a:off x="734591" y="976997"/>
            <a:ext cx="11034713" cy="1188227"/>
          </a:xfrm>
        </p:spPr>
        <p:txBody>
          <a:bodyPr/>
          <a:lstStyle/>
          <a:p>
            <a:r>
              <a:rPr lang="en-US" dirty="0"/>
              <a:t>Test case #2 – Creating a reservation</a:t>
            </a:r>
          </a:p>
        </p:txBody>
      </p:sp>
      <p:sp>
        <p:nvSpPr>
          <p:cNvPr id="8" name="Content Placeholder 7">
            <a:extLst>
              <a:ext uri="{FF2B5EF4-FFF2-40B4-BE49-F238E27FC236}">
                <a16:creationId xmlns:a16="http://schemas.microsoft.com/office/drawing/2014/main" id="{65798829-94F8-DE44-EC72-A3A5946DD104}"/>
              </a:ext>
            </a:extLst>
          </p:cNvPr>
          <p:cNvSpPr>
            <a:spLocks noGrp="1"/>
          </p:cNvSpPr>
          <p:nvPr>
            <p:ph sz="quarter" idx="11"/>
          </p:nvPr>
        </p:nvSpPr>
        <p:spPr>
          <a:xfrm>
            <a:off x="1230703" y="1959589"/>
            <a:ext cx="9466793" cy="4233713"/>
          </a:xfrm>
        </p:spPr>
        <p:txBody>
          <a:bodyPr>
            <a:normAutofit/>
          </a:bodyPr>
          <a:lstStyle/>
          <a:p>
            <a:r>
              <a:rPr lang="en-US" noProof="1"/>
              <a:t>The purpose of this test is to simulate a user successfully creating a reservation after loading the reservation page. In our testing, the user was able to input information into the data fields and submit the information to our database. The test confirmed that all required user fields were functional, and that the user could not proceed while the fields were left empty. The programming logic prevented empty data fields from being submitted by the user. We were also able to confirm that the various options for the cabin / bed type were available along with displaying the corresponding prices. The database successfully stored the user submitted data, and the user was then sent to a confirmation page afterwards. The confirmation page contained the Reservation ID along with all of the details contained within the completed reservation.</a:t>
            </a:r>
          </a:p>
        </p:txBody>
      </p:sp>
      <p:sp>
        <p:nvSpPr>
          <p:cNvPr id="3" name="Slide Number Placeholder 2">
            <a:extLst>
              <a:ext uri="{FF2B5EF4-FFF2-40B4-BE49-F238E27FC236}">
                <a16:creationId xmlns:a16="http://schemas.microsoft.com/office/drawing/2014/main" id="{5FD27375-1B83-73E8-DE0D-E04DEA53175A}"/>
              </a:ext>
            </a:extLst>
          </p:cNvPr>
          <p:cNvSpPr>
            <a:spLocks noGrp="1"/>
          </p:cNvSpPr>
          <p:nvPr>
            <p:ph type="sldNum" sz="quarter" idx="4"/>
          </p:nvPr>
        </p:nvSpPr>
        <p:spPr/>
        <p:txBody>
          <a:bodyPr/>
          <a:lstStyle/>
          <a:p>
            <a:fld id="{C3DB2ADC-AF19-4574-8C10-79B5B04FCA27}" type="slidenum">
              <a:rPr lang="en-US" smtClean="0"/>
              <a:pPr/>
              <a:t>9</a:t>
            </a:fld>
            <a:endParaRPr lang="en-US" dirty="0"/>
          </a:p>
        </p:txBody>
      </p:sp>
    </p:spTree>
    <p:extLst>
      <p:ext uri="{BB962C8B-B14F-4D97-AF65-F5344CB8AC3E}">
        <p14:creationId xmlns:p14="http://schemas.microsoft.com/office/powerpoint/2010/main" val="383940609"/>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{22EAF9E4-A47F-44B7-BCAF-0CDB49356704}tf67498733_win32</Template>
  <TotalTime>210</TotalTime>
  <Words>1775</Words>
  <Application>Microsoft Office PowerPoint</Application>
  <PresentationFormat>Widescreen</PresentationFormat>
  <Paragraphs>110</Paragraphs>
  <Slides>26</Slides>
  <Notes>22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Calisto MT</vt:lpstr>
      <vt:lpstr>Univers Condensed</vt:lpstr>
      <vt:lpstr>ChronicleVTI</vt:lpstr>
      <vt:lpstr>Moffat Bay Lodge </vt:lpstr>
      <vt:lpstr>About the team</vt:lpstr>
      <vt:lpstr>Design process</vt:lpstr>
      <vt:lpstr>Rough prototypes</vt:lpstr>
      <vt:lpstr>Prototypes in action:</vt:lpstr>
      <vt:lpstr>ERD AND TESTING</vt:lpstr>
      <vt:lpstr>Test cases</vt:lpstr>
      <vt:lpstr>Test case #1 – Contact us submission page summary</vt:lpstr>
      <vt:lpstr>Test case #2 – Creating a reservation</vt:lpstr>
      <vt:lpstr>Test case #3 – reservation search test</vt:lpstr>
      <vt:lpstr>Test case #4 – login page validation</vt:lpstr>
      <vt:lpstr>Test case #5 – landing page functionality</vt:lpstr>
      <vt:lpstr>Screen captures of site</vt:lpstr>
      <vt:lpstr>Landing page</vt:lpstr>
      <vt:lpstr>About us page</vt:lpstr>
      <vt:lpstr>Contact us page</vt:lpstr>
      <vt:lpstr>Attractions page</vt:lpstr>
      <vt:lpstr>Registration page</vt:lpstr>
      <vt:lpstr>login page</vt:lpstr>
      <vt:lpstr>reservation page</vt:lpstr>
      <vt:lpstr>Lookup Reservation &amp; summary page</vt:lpstr>
      <vt:lpstr>Lessons Learned</vt:lpstr>
      <vt:lpstr>Lessons learned by the team: </vt:lpstr>
      <vt:lpstr>Lessons learned by the team: </vt:lpstr>
      <vt:lpstr>Lessons learned by the team: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Jaci Brown</dc:creator>
  <cp:lastModifiedBy>Austin Moore</cp:lastModifiedBy>
  <cp:revision>14</cp:revision>
  <dcterms:created xsi:type="dcterms:W3CDTF">2024-12-12T17:56:04Z</dcterms:created>
  <dcterms:modified xsi:type="dcterms:W3CDTF">2024-12-15T08:35:07Z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